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57" r:id="rId1"/>
  </p:sldMasterIdLst>
  <p:notesMasterIdLst>
    <p:notesMasterId r:id="rId101"/>
  </p:notesMasterIdLst>
  <p:handoutMasterIdLst>
    <p:handoutMasterId r:id="rId102"/>
  </p:handoutMasterIdLst>
  <p:sldIdLst>
    <p:sldId id="352" r:id="rId2"/>
    <p:sldId id="258" r:id="rId3"/>
    <p:sldId id="257" r:id="rId4"/>
    <p:sldId id="261" r:id="rId5"/>
    <p:sldId id="262" r:id="rId6"/>
    <p:sldId id="349" r:id="rId7"/>
    <p:sldId id="350" r:id="rId8"/>
    <p:sldId id="263" r:id="rId9"/>
    <p:sldId id="347" r:id="rId10"/>
    <p:sldId id="353" r:id="rId11"/>
    <p:sldId id="265" r:id="rId12"/>
    <p:sldId id="266" r:id="rId13"/>
    <p:sldId id="336" r:id="rId14"/>
    <p:sldId id="366" r:id="rId15"/>
    <p:sldId id="365" r:id="rId16"/>
    <p:sldId id="267" r:id="rId17"/>
    <p:sldId id="264" r:id="rId18"/>
    <p:sldId id="367" r:id="rId19"/>
    <p:sldId id="368" r:id="rId20"/>
    <p:sldId id="357" r:id="rId21"/>
    <p:sldId id="358" r:id="rId22"/>
    <p:sldId id="359" r:id="rId23"/>
    <p:sldId id="360" r:id="rId24"/>
    <p:sldId id="369" r:id="rId25"/>
    <p:sldId id="345" r:id="rId26"/>
    <p:sldId id="308" r:id="rId27"/>
    <p:sldId id="269" r:id="rId28"/>
    <p:sldId id="270"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312" r:id="rId44"/>
    <p:sldId id="295" r:id="rId45"/>
    <p:sldId id="288" r:id="rId46"/>
    <p:sldId id="289" r:id="rId47"/>
    <p:sldId id="307" r:id="rId48"/>
    <p:sldId id="298" r:id="rId49"/>
    <p:sldId id="300" r:id="rId50"/>
    <p:sldId id="301" r:id="rId51"/>
    <p:sldId id="344" r:id="rId52"/>
    <p:sldId id="294" r:id="rId53"/>
    <p:sldId id="372" r:id="rId54"/>
    <p:sldId id="371" r:id="rId55"/>
    <p:sldId id="373" r:id="rId56"/>
    <p:sldId id="374" r:id="rId57"/>
    <p:sldId id="375" r:id="rId58"/>
    <p:sldId id="376" r:id="rId59"/>
    <p:sldId id="370" r:id="rId60"/>
    <p:sldId id="346" r:id="rId61"/>
    <p:sldId id="364" r:id="rId62"/>
    <p:sldId id="363" r:id="rId63"/>
    <p:sldId id="311" r:id="rId64"/>
    <p:sldId id="337" r:id="rId65"/>
    <p:sldId id="309" r:id="rId66"/>
    <p:sldId id="317" r:id="rId67"/>
    <p:sldId id="313" r:id="rId68"/>
    <p:sldId id="314" r:id="rId69"/>
    <p:sldId id="315" r:id="rId70"/>
    <p:sldId id="316" r:id="rId71"/>
    <p:sldId id="319" r:id="rId72"/>
    <p:sldId id="338" r:id="rId73"/>
    <p:sldId id="339" r:id="rId74"/>
    <p:sldId id="333" r:id="rId75"/>
    <p:sldId id="321" r:id="rId76"/>
    <p:sldId id="322" r:id="rId77"/>
    <p:sldId id="323" r:id="rId78"/>
    <p:sldId id="324" r:id="rId79"/>
    <p:sldId id="334" r:id="rId80"/>
    <p:sldId id="335" r:id="rId81"/>
    <p:sldId id="325" r:id="rId82"/>
    <p:sldId id="326" r:id="rId83"/>
    <p:sldId id="327" r:id="rId84"/>
    <p:sldId id="328" r:id="rId85"/>
    <p:sldId id="329" r:id="rId86"/>
    <p:sldId id="330" r:id="rId87"/>
    <p:sldId id="331" r:id="rId88"/>
    <p:sldId id="332" r:id="rId89"/>
    <p:sldId id="351" r:id="rId90"/>
    <p:sldId id="340" r:id="rId91"/>
    <p:sldId id="341" r:id="rId92"/>
    <p:sldId id="342" r:id="rId93"/>
    <p:sldId id="343" r:id="rId94"/>
    <p:sldId id="272" r:id="rId95"/>
    <p:sldId id="273" r:id="rId96"/>
    <p:sldId id="271" r:id="rId97"/>
    <p:sldId id="356" r:id="rId98"/>
    <p:sldId id="354" r:id="rId99"/>
    <p:sldId id="355" r:id="rId100"/>
  </p:sldIdLst>
  <p:sldSz cx="9144000" cy="6858000" type="letter"/>
  <p:notesSz cx="6858000" cy="9144000"/>
  <p:embeddedFontLst>
    <p:embeddedFont>
      <p:font typeface="宋体" pitchFamily="2" charset="-122"/>
      <p:regular r:id="rId103"/>
    </p:embeddedFont>
    <p:embeddedFont>
      <p:font typeface="MT Extra" pitchFamily="18" charset="2"/>
      <p:regular r:id="rId104"/>
    </p:embeddedFont>
  </p:embeddedFontLst>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FC0128"/>
    <a:srgbClr val="41414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2" autoAdjust="0"/>
  </p:normalViewPr>
  <p:slideViewPr>
    <p:cSldViewPr snapToGrid="0">
      <p:cViewPr varScale="1">
        <p:scale>
          <a:sx n="88" d="100"/>
          <a:sy n="88" d="100"/>
        </p:scale>
        <p:origin x="-123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6" d="100"/>
          <a:sy n="66" d="100"/>
        </p:scale>
        <p:origin x="-912"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81750" y="8750300"/>
            <a:ext cx="406400" cy="301625"/>
          </a:xfrm>
          <a:prstGeom prst="rect">
            <a:avLst/>
          </a:prstGeom>
          <a:noFill/>
          <a:ln w="12700">
            <a:noFill/>
            <a:miter lim="800000"/>
            <a:headEnd/>
            <a:tailEnd/>
          </a:ln>
          <a:effectLst/>
        </p:spPr>
        <p:txBody>
          <a:bodyPr wrap="none" lIns="90488" tIns="44450" rIns="90488" bIns="44450" anchor="ctr">
            <a:spAutoFit/>
          </a:bodyPr>
          <a:lstStyle/>
          <a:p>
            <a:pPr algn="r"/>
            <a:fld id="{056D7305-703A-4CE9-8A0E-A2E365AAEE4A}" type="slidenum">
              <a:rPr lang="en-US" sz="1400" b="0"/>
              <a:pPr algn="r"/>
              <a:t>‹#›</a:t>
            </a:fld>
            <a:endParaRPr lang="en-US" sz="1400" b="0"/>
          </a:p>
        </p:txBody>
      </p:sp>
      <p:sp>
        <p:nvSpPr>
          <p:cNvPr id="3076" name="Text Box 4"/>
          <p:cNvSpPr txBox="1">
            <a:spLocks noChangeArrowheads="1"/>
          </p:cNvSpPr>
          <p:nvPr/>
        </p:nvSpPr>
        <p:spPr bwMode="auto">
          <a:xfrm>
            <a:off x="533400" y="8648700"/>
            <a:ext cx="2857500" cy="457200"/>
          </a:xfrm>
          <a:prstGeom prst="rect">
            <a:avLst/>
          </a:prstGeom>
          <a:noFill/>
          <a:ln w="12700">
            <a:noFill/>
            <a:miter lim="800000"/>
            <a:headEnd/>
            <a:tailEnd/>
          </a:ln>
          <a:effectLst/>
        </p:spPr>
        <p:txBody>
          <a:bodyPr wrap="none">
            <a:spAutoFit/>
          </a:bodyPr>
          <a:lstStyle/>
          <a:p>
            <a:r>
              <a:rPr lang="en-US" sz="1200" b="0"/>
              <a:t>CEE 332: Hydraulic Engineering</a:t>
            </a:r>
          </a:p>
          <a:p>
            <a:r>
              <a:rPr lang="en-US" sz="1200" b="0"/>
              <a:t>Monroe Weber-Shirk    </a:t>
            </a:r>
            <a:fld id="{9C0C0D53-3F66-4A1C-86B2-59D929DE74CF}" type="datetime4">
              <a:rPr lang="en-US" sz="1200" b="0"/>
              <a:pPr/>
              <a:t>December 18, 2012</a:t>
            </a:fld>
            <a:endParaRPr lang="en-US" sz="1200" b="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hdr" sz="quarter"/>
          </p:nvPr>
        </p:nvSpPr>
        <p:spPr bwMode="auto">
          <a:xfrm>
            <a:off x="0" y="90488"/>
            <a:ext cx="693738" cy="274637"/>
          </a:xfrm>
          <a:prstGeom prst="rect">
            <a:avLst/>
          </a:prstGeom>
          <a:noFill/>
          <a:ln w="12700">
            <a:noFill/>
            <a:miter lim="800000"/>
            <a:headEnd type="none" w="lg" len="med"/>
            <a:tailEnd type="none" w="lg" len="med"/>
          </a:ln>
          <a:effectLst/>
        </p:spPr>
        <p:txBody>
          <a:bodyPr vert="horz" wrap="none" lIns="91440" tIns="45720" rIns="91440" bIns="45720" numCol="1" anchor="ctr" anchorCtr="0" compatLnSpc="1">
            <a:prstTxWarp prst="textNoShape">
              <a:avLst/>
            </a:prstTxWarp>
            <a:spAutoFit/>
          </a:bodyPr>
          <a:lstStyle>
            <a:lvl1pPr>
              <a:defRPr sz="1200" b="0"/>
            </a:lvl1pPr>
          </a:lstStyle>
          <a:p>
            <a:endParaRPr lang="en-US"/>
          </a:p>
        </p:txBody>
      </p:sp>
      <p:sp>
        <p:nvSpPr>
          <p:cNvPr id="94211" name="Rectangle 3"/>
          <p:cNvSpPr>
            <a:spLocks noGrp="1" noChangeArrowheads="1"/>
          </p:cNvSpPr>
          <p:nvPr>
            <p:ph type="dt" idx="1"/>
          </p:nvPr>
        </p:nvSpPr>
        <p:spPr bwMode="auto">
          <a:xfrm>
            <a:off x="6000750" y="90488"/>
            <a:ext cx="857250" cy="274637"/>
          </a:xfrm>
          <a:prstGeom prst="rect">
            <a:avLst/>
          </a:prstGeom>
          <a:noFill/>
          <a:ln w="12700">
            <a:noFill/>
            <a:miter lim="800000"/>
            <a:headEnd type="none" w="lg" len="med"/>
            <a:tailEnd type="none" w="lg" len="med"/>
          </a:ln>
          <a:effectLst/>
        </p:spPr>
        <p:txBody>
          <a:bodyPr vert="horz" wrap="none" lIns="91440" tIns="45720" rIns="91440" bIns="45720" numCol="1" anchor="ctr" anchorCtr="0" compatLnSpc="1">
            <a:prstTxWarp prst="textNoShape">
              <a:avLst/>
            </a:prstTxWarp>
            <a:spAutoFit/>
          </a:bodyPr>
          <a:lstStyle>
            <a:lvl1pPr algn="r">
              <a:defRPr sz="1200" b="0"/>
            </a:lvl1pPr>
          </a:lstStyle>
          <a:p>
            <a:endParaRPr lang="en-US"/>
          </a:p>
        </p:txBody>
      </p:sp>
      <p:sp>
        <p:nvSpPr>
          <p:cNvPr id="94212" name="Rectangle 4"/>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94213" name="Rectangle 5"/>
          <p:cNvSpPr>
            <a:spLocks noGrp="1" noChangeArrowheads="1"/>
          </p:cNvSpPr>
          <p:nvPr>
            <p:ph type="body" sz="quarter" idx="3"/>
          </p:nvPr>
        </p:nvSpPr>
        <p:spPr bwMode="auto">
          <a:xfrm>
            <a:off x="914400" y="5786438"/>
            <a:ext cx="2646363" cy="1227137"/>
          </a:xfrm>
          <a:prstGeom prst="rect">
            <a:avLst/>
          </a:prstGeom>
          <a:noFill/>
          <a:ln w="12700">
            <a:noFill/>
            <a:miter lim="800000"/>
            <a:headEnd type="none" w="lg" len="med"/>
            <a:tailEnd type="none" w="lg" len="med"/>
          </a:ln>
          <a:effectLst/>
        </p:spPr>
        <p:txBody>
          <a:bodyPr vert="horz" wrap="none" lIns="91440" tIns="45720" rIns="91440" bIns="45720" numCol="1" anchor="ctr" anchorCtr="0" compatLnSpc="1">
            <a:prstTxWarp prst="textNoShape">
              <a:avLst/>
            </a:prstTxWarp>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4214" name="Rectangle 6"/>
          <p:cNvSpPr>
            <a:spLocks noGrp="1" noChangeArrowheads="1"/>
          </p:cNvSpPr>
          <p:nvPr>
            <p:ph type="ftr" sz="quarter" idx="4"/>
          </p:nvPr>
        </p:nvSpPr>
        <p:spPr bwMode="auto">
          <a:xfrm>
            <a:off x="0" y="8869363"/>
            <a:ext cx="650875" cy="274637"/>
          </a:xfrm>
          <a:prstGeom prst="rect">
            <a:avLst/>
          </a:prstGeom>
          <a:noFill/>
          <a:ln w="12700">
            <a:noFill/>
            <a:miter lim="800000"/>
            <a:headEnd type="none" w="lg" len="med"/>
            <a:tailEnd type="none" w="lg" len="med"/>
          </a:ln>
          <a:effectLst/>
        </p:spPr>
        <p:txBody>
          <a:bodyPr vert="horz" wrap="none" lIns="91440" tIns="45720" rIns="91440" bIns="45720" numCol="1" anchor="b" anchorCtr="0" compatLnSpc="1">
            <a:prstTxWarp prst="textNoShape">
              <a:avLst/>
            </a:prstTxWarp>
            <a:spAutoFit/>
          </a:bodyPr>
          <a:lstStyle>
            <a:lvl1pPr>
              <a:defRPr sz="1200" b="0"/>
            </a:lvl1pPr>
          </a:lstStyle>
          <a:p>
            <a:endParaRPr lang="en-US"/>
          </a:p>
        </p:txBody>
      </p:sp>
      <p:sp>
        <p:nvSpPr>
          <p:cNvPr id="94215" name="Rectangle 7"/>
          <p:cNvSpPr>
            <a:spLocks noGrp="1" noChangeArrowheads="1"/>
          </p:cNvSpPr>
          <p:nvPr>
            <p:ph type="sldNum" sz="quarter" idx="5"/>
          </p:nvPr>
        </p:nvSpPr>
        <p:spPr bwMode="auto">
          <a:xfrm>
            <a:off x="6496050" y="8869363"/>
            <a:ext cx="361950" cy="274637"/>
          </a:xfrm>
          <a:prstGeom prst="rect">
            <a:avLst/>
          </a:prstGeom>
          <a:noFill/>
          <a:ln w="12700">
            <a:noFill/>
            <a:miter lim="800000"/>
            <a:headEnd type="none" w="lg" len="med"/>
            <a:tailEnd type="none" w="lg" len="med"/>
          </a:ln>
          <a:effectLst/>
        </p:spPr>
        <p:txBody>
          <a:bodyPr vert="horz" wrap="none" lIns="91440" tIns="45720" rIns="91440" bIns="45720" numCol="1" anchor="b" anchorCtr="0" compatLnSpc="1">
            <a:prstTxWarp prst="textNoShape">
              <a:avLst/>
            </a:prstTxWarp>
            <a:spAutoFit/>
          </a:bodyPr>
          <a:lstStyle>
            <a:lvl1pPr algn="r">
              <a:defRPr sz="1200" b="0"/>
            </a:lvl1pPr>
          </a:lstStyle>
          <a:p>
            <a:fld id="{8F281C1A-D481-4E33-9FEF-6C69B7E2020E}"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C7D8946-9A0F-4799-A860-273FBC7D01C6}" type="slidenum">
              <a:rPr lang="en-US"/>
              <a:pPr/>
              <a:t>15</a:t>
            </a:fld>
            <a:endParaRPr lang="en-US"/>
          </a:p>
        </p:txBody>
      </p:sp>
      <p:sp>
        <p:nvSpPr>
          <p:cNvPr id="203778" name="Rectangle 2"/>
          <p:cNvSpPr>
            <a:spLocks noChangeArrowheads="1" noTextEdit="1"/>
          </p:cNvSpPr>
          <p:nvPr>
            <p:ph type="sldImg"/>
          </p:nvPr>
        </p:nvSpPr>
        <p:spPr>
          <a:ln/>
        </p:spPr>
      </p:sp>
      <p:sp>
        <p:nvSpPr>
          <p:cNvPr id="203779" name="Rectangle 3"/>
          <p:cNvSpPr>
            <a:spLocks noGrp="1" noChangeArrowheads="1"/>
          </p:cNvSpPr>
          <p:nvPr>
            <p:ph type="body" idx="1"/>
          </p:nvPr>
        </p:nvSpPr>
        <p:spPr>
          <a:xfrm>
            <a:off x="914400" y="6262688"/>
            <a:ext cx="3046413" cy="274637"/>
          </a:xfrm>
        </p:spPr>
        <p:txBody>
          <a:bodyPr/>
          <a:lstStyle/>
          <a:p>
            <a:r>
              <a:rPr lang="en-US"/>
              <a:t>http://mikulastik.net/sy/img/2002_9154-24.jpg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5FDBF0D9-B7AA-48E6-A0EC-7D6BCF5CA898}" type="slidenum">
              <a:rPr lang="en-US"/>
              <a:pPr/>
              <a:t>52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87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p>
        </p:txBody>
      </p:sp>
      <p:sp>
        <p:nvSpPr>
          <p:cNvPr id="1587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p>
        </p:txBody>
      </p:sp>
      <p:sp>
        <p:nvSpPr>
          <p:cNvPr id="1587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1587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58726" name="Rectangle 6"/>
          <p:cNvSpPr>
            <a:spLocks noGrp="1" noChangeArrowheads="1"/>
          </p:cNvSpPr>
          <p:nvPr>
            <p:ph type="dt" sz="quarter" idx="2"/>
          </p:nvPr>
        </p:nvSpPr>
        <p:spPr>
          <a:xfrm>
            <a:off x="1212850" y="6232525"/>
            <a:ext cx="1905000" cy="457200"/>
          </a:xfrm>
        </p:spPr>
        <p:txBody>
          <a:bodyPr/>
          <a:lstStyle>
            <a:lvl1pPr>
              <a:defRPr/>
            </a:lvl1pPr>
          </a:lstStyle>
          <a:p>
            <a:endParaRPr lang="en-US"/>
          </a:p>
        </p:txBody>
      </p:sp>
      <p:sp>
        <p:nvSpPr>
          <p:cNvPr id="158727" name="Rectangle 7"/>
          <p:cNvSpPr>
            <a:spLocks noGrp="1" noChangeArrowheads="1"/>
          </p:cNvSpPr>
          <p:nvPr>
            <p:ph type="ftr" sz="quarter" idx="3"/>
          </p:nvPr>
        </p:nvSpPr>
        <p:spPr>
          <a:xfrm>
            <a:off x="3651250" y="6232525"/>
            <a:ext cx="2895600" cy="457200"/>
          </a:xfrm>
        </p:spPr>
        <p:txBody>
          <a:bodyPr/>
          <a:lstStyle>
            <a:lvl1pPr>
              <a:defRPr/>
            </a:lvl1pPr>
          </a:lstStyle>
          <a:p>
            <a:endParaRPr lang="en-US"/>
          </a:p>
        </p:txBody>
      </p:sp>
      <p:sp>
        <p:nvSpPr>
          <p:cNvPr id="158728" name="Rectangle 8"/>
          <p:cNvSpPr>
            <a:spLocks noGrp="1" noChangeArrowheads="1"/>
          </p:cNvSpPr>
          <p:nvPr>
            <p:ph type="sldNum" sz="quarter" idx="4"/>
          </p:nvPr>
        </p:nvSpPr>
        <p:spPr>
          <a:xfrm>
            <a:off x="7080250" y="6232525"/>
            <a:ext cx="1905000" cy="457200"/>
          </a:xfrm>
        </p:spPr>
        <p:txBody>
          <a:bodyPr/>
          <a:lstStyle>
            <a:lvl1pPr>
              <a:defRPr/>
            </a:lvl1pPr>
          </a:lstStyle>
          <a:p>
            <a:fld id="{77AFF7D0-6AD9-4B1B-BC3F-781EC9A7AC87}" type="slidenum">
              <a:rPr lang="en-US"/>
              <a:pPr/>
              <a:t>‹#›</a:t>
            </a:fld>
            <a:endParaRPr lang="en-US"/>
          </a:p>
        </p:txBody>
      </p:sp>
      <p:sp>
        <p:nvSpPr>
          <p:cNvPr id="1587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b="0">
                <a:hlinkClick r:id="rId2"/>
              </a:rPr>
              <a:t>Monroe L. Weber-Shirk </a:t>
            </a:r>
            <a:endParaRPr lang="en-US" sz="2000" b="0"/>
          </a:p>
        </p:txBody>
      </p:sp>
      <p:sp>
        <p:nvSpPr>
          <p:cNvPr id="1587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p>
        </p:txBody>
      </p:sp>
      <p:pic>
        <p:nvPicPr>
          <p:cNvPr id="1587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1587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p>
        </p:txBody>
      </p:sp>
      <p:sp>
        <p:nvSpPr>
          <p:cNvPr id="1587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b="0">
                <a:hlinkClick r:id="rId5"/>
              </a:rPr>
              <a:t>S</a:t>
            </a:r>
            <a:r>
              <a:rPr lang="en-US" sz="1400" b="0">
                <a:hlinkClick r:id="rId5"/>
              </a:rPr>
              <a:t>chool of </a:t>
            </a:r>
            <a:r>
              <a:rPr lang="en-US" sz="2000" b="0">
                <a:hlinkClick r:id="rId5"/>
              </a:rPr>
              <a:t>Civil </a:t>
            </a:r>
            <a:r>
              <a:rPr lang="en-US" sz="1400" b="0">
                <a:hlinkClick r:id="rId5"/>
              </a:rPr>
              <a:t>and</a:t>
            </a:r>
            <a:r>
              <a:rPr lang="en-US" sz="2000" b="0">
                <a:hlinkClick r:id="rId5"/>
              </a:rPr>
              <a:t> Environmental Engineering</a:t>
            </a:r>
            <a:endParaRPr lang="en-US" sz="2000" b="0"/>
          </a:p>
        </p:txBody>
      </p:sp>
      <p:pic>
        <p:nvPicPr>
          <p:cNvPr id="1587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74B042F-FFA6-4D41-98CD-32831C0B5E16}"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CB5EAE4-E77A-4718-9E93-AB3BD6B26C2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C65A253-F21D-4A6E-BEC2-AAD50EBFEBDC}"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6AFF5EB-9022-40EE-9F52-D45A9927B67F}"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8B75698-5942-4942-8ADE-ECA19807A81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498A604D-52D9-4BFB-BBC8-D3BA51C24BDD}"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4F48B93-74FF-4C67-83F2-CC0AA33B451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E476CF6C-795E-45E0-85BF-68DE9488A56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057121D-8C04-481B-A902-E7395F7A465E}"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A28111E-EA62-4E82-ADB5-322329A12E4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76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p>
        </p:txBody>
      </p:sp>
      <p:sp>
        <p:nvSpPr>
          <p:cNvPr id="1576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p>
        </p:txBody>
      </p:sp>
      <p:sp>
        <p:nvSpPr>
          <p:cNvPr id="1577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577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577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b="0">
                <a:effectLst>
                  <a:outerShdw blurRad="38100" dist="38100" dir="2700000" algn="tl">
                    <a:srgbClr val="C0C0C0"/>
                  </a:outerShdw>
                </a:effectLst>
                <a:latin typeface="Arial" pitchFamily="34" charset="0"/>
              </a:defRPr>
            </a:lvl1pPr>
          </a:lstStyle>
          <a:p>
            <a:endParaRPr lang="en-US"/>
          </a:p>
        </p:txBody>
      </p:sp>
      <p:sp>
        <p:nvSpPr>
          <p:cNvPr id="1577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b="0">
                <a:effectLst>
                  <a:outerShdw blurRad="38100" dist="38100" dir="2700000" algn="tl">
                    <a:srgbClr val="C0C0C0"/>
                  </a:outerShdw>
                </a:effectLst>
                <a:latin typeface="Arial" pitchFamily="34" charset="0"/>
              </a:defRPr>
            </a:lvl1pPr>
          </a:lstStyle>
          <a:p>
            <a:endParaRPr lang="en-US"/>
          </a:p>
        </p:txBody>
      </p:sp>
      <p:sp>
        <p:nvSpPr>
          <p:cNvPr id="1577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b="0">
                <a:effectLst>
                  <a:outerShdw blurRad="38100" dist="38100" dir="2700000" algn="tl">
                    <a:srgbClr val="C0C0C0"/>
                  </a:outerShdw>
                </a:effectLst>
                <a:latin typeface="Arial" pitchFamily="34" charset="0"/>
              </a:defRPr>
            </a:lvl1pPr>
          </a:lstStyle>
          <a:p>
            <a:fld id="{76B6339D-1410-4175-B8F1-3D39F779F10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turizm.net/economy/southe~1.ht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 Target="slide6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jpeg"/><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 Target="slide9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ww.irn.org/programs/pr970317.html"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slide" Target="slide9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66.xml"/><Relationship Id="rId2" Type="http://schemas.openxmlformats.org/officeDocument/2006/relationships/hyperlink" Target="http://borworld.usbr.gov/cdams/dams/hoover.html"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www.usbr.gov/cdams/main.html" TargetMode="External"/><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slide" Target="slide84.xml"/><Relationship Id="rId1" Type="http://schemas.openxmlformats.org/officeDocument/2006/relationships/slideLayout" Target="../slideLayouts/slideLayout2.xml"/><Relationship Id="rId6" Type="http://schemas.openxmlformats.org/officeDocument/2006/relationships/slide" Target="slide81.xml"/><Relationship Id="rId5" Type="http://schemas.openxmlformats.org/officeDocument/2006/relationships/image" Target="../media/image32.png"/><Relationship Id="rId4" Type="http://schemas.openxmlformats.org/officeDocument/2006/relationships/slide" Target="slide7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sdearthtimes.com/et0203/et0203s6.html" TargetMode="External"/><Relationship Id="rId2" Type="http://schemas.openxmlformats.org/officeDocument/2006/relationships/hyperlink" Target="http://earthobservatory.nasa.gov/Study/LakeMead/"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park.org/Netherlands/pavilions/techno/svk/engels/index.html"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slide" Target="slide89.xml"/><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5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www.dams.org/docs/report/wcdch1.pdf"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dams.org/docs/report/wcdch1.pdf"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dams.org/docs/report/wcdch1.pdf"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www.dams.org/docs/report/wcdch1.pdf"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www.dams.org/docs/report/wcdch1.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hyperlink" Target="http://blume.stanford.edu/~npdp/npdp.html" TargetMode="External"/><Relationship Id="rId7" Type="http://schemas.openxmlformats.org/officeDocument/2006/relationships/slide" Target="slide62.xml"/><Relationship Id="rId2"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hyperlink" Target="http://www.land-man.net/vajont/vajont.html"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www.dams.org/report/contents.htm"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hyperlink" Target="http://www.irn.org/programs/india/021022.tehrifactsheet.pdf" TargetMode="External"/><Relationship Id="rId4" Type="http://schemas.openxmlformats.org/officeDocument/2006/relationships/hyperlink" Target="http://www.uttaranchal.ws/sinking_tehri.htm" TargetMode="Externa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16.bin"/></Relationships>
</file>

<file path=ppt/slides/_rels/slide65.xml.rels><?xml version="1.0" encoding="UTF-8" standalone="yes"?>
<Relationships xmlns="http://schemas.openxmlformats.org/package/2006/relationships"><Relationship Id="rId3" Type="http://schemas.openxmlformats.org/officeDocument/2006/relationships/hyperlink" Target="http://www.abb.se/pow/l1342.htm" TargetMode="External"/><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hyperlink" Target="http://pharos.bu.edu/Egypt/Wonders/Modern/itaipu.html" TargetMode="External"/><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hyperlink" Target="http://www.swissdams.ch/Dams/damPicts/large/Grande%20Dixence_01.jpg" TargetMode="External"/><Relationship Id="rId2" Type="http://schemas.openxmlformats.org/officeDocument/2006/relationships/image" Target="../media/image60.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www.usbr.gov/cdams/dams/mountainpark.html" TargetMode="External"/><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hyperlink" Target="http://www.usbr.gov/cdams/dams/mormonflat.html"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www.usbr.gov/cdams/dams/yellowtail.html" TargetMode="External"/><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hyperlink" Target="http://www.digitalglobe.com/images/qb/three_gorges_dam_overview_july13_2003_dg.jpg"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slide" Target="slide36.xml"/></Relationships>
</file>

<file path=ppt/slides/_rels/slide81.xml.rels><?xml version="1.0" encoding="UTF-8" standalone="yes"?>
<Relationships xmlns="http://schemas.openxmlformats.org/package/2006/relationships"><Relationship Id="rId3" Type="http://schemas.openxmlformats.org/officeDocument/2006/relationships/hyperlink" Target="http://www.usbr.gov/cdams/dams/bartlett.html" TargetMode="External"/><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hyperlink" Target="http://www.usbr.gov/cdams/dams/coolidge.html" TargetMode="External"/><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www.usbr.gov/cdams/dams/stonygorge.html" TargetMode="External"/><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slide" Target="slide36.xml"/></Relationships>
</file>

<file path=ppt/slides/_rels/slide84.xml.rels><?xml version="1.0" encoding="UTF-8" standalone="yes"?>
<Relationships xmlns="http://schemas.openxmlformats.org/package/2006/relationships"><Relationship Id="rId3" Type="http://schemas.openxmlformats.org/officeDocument/2006/relationships/hyperlink" Target="http://www.usbr.gov/cdams/dams/grandcoulee.html" TargetMode="External"/><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www.usbr.gov/cdams/dams/brantley.html" TargetMode="External"/><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hyperlink" Target="http://www.usbr.gov/cdams/dams/jacksonlake.html"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www.usbr.gov/cdams/dams/keswick.html" TargetMode="External"/><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www.usbr.gov/cdams/dams/shasta.html" TargetMode="External"/><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slide" Target="slide36.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slide" Target="slide50.xml"/><Relationship Id="rId2" Type="http://schemas.openxmlformats.org/officeDocument/2006/relationships/image" Target="../media/image85.emf"/><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8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Rectangle 2052"/>
          <p:cNvSpPr>
            <a:spLocks noGrp="1" noChangeArrowheads="1"/>
          </p:cNvSpPr>
          <p:nvPr>
            <p:ph type="ctrTitle"/>
          </p:nvPr>
        </p:nvSpPr>
        <p:spPr>
          <a:effectLst/>
        </p:spPr>
        <p:txBody>
          <a:bodyPr/>
          <a:lstStyle/>
          <a:p>
            <a:r>
              <a:rPr lang="en-US"/>
              <a:t>Dams and Reservoirs</a:t>
            </a:r>
          </a:p>
        </p:txBody>
      </p:sp>
      <p:sp>
        <p:nvSpPr>
          <p:cNvPr id="142341" name="Rectangle 2053"/>
          <p:cNvSpPr>
            <a:spLocks noGrp="1" noChangeArrowheads="1"/>
          </p:cNvSpPr>
          <p:nvPr>
            <p:ph type="subTitle" idx="1"/>
          </p:nvPr>
        </p:nvSpPr>
        <p:spPr/>
        <p:txBody>
          <a:bodyPr/>
          <a:lstStyle/>
          <a:p>
            <a:r>
              <a:rPr lang="en-US"/>
              <a:t>Power, Poverty, and Green</a:t>
            </a:r>
          </a:p>
        </p:txBody>
      </p:sp>
      <p:pic>
        <p:nvPicPr>
          <p:cNvPr id="142343" name="Picture 2055" descr="Fotografía de la Represa de Itaipu"/>
          <p:cNvPicPr>
            <a:picLocks noChangeAspect="1" noChangeArrowheads="1"/>
          </p:cNvPicPr>
          <p:nvPr/>
        </p:nvPicPr>
        <p:blipFill>
          <a:blip r:embed="rId2" cstate="print"/>
          <a:srcRect b="10753"/>
          <a:stretch>
            <a:fillRect/>
          </a:stretch>
        </p:blipFill>
        <p:spPr bwMode="auto">
          <a:xfrm>
            <a:off x="0" y="0"/>
            <a:ext cx="3084513" cy="2138363"/>
          </a:xfrm>
          <a:prstGeom prst="rect">
            <a:avLst/>
          </a:prstGeom>
          <a:noFill/>
          <a:effectLst/>
        </p:spPr>
      </p:pic>
      <p:pic>
        <p:nvPicPr>
          <p:cNvPr id="142344" name="Picture 2056" descr="DSCN0064"/>
          <p:cNvPicPr>
            <a:picLocks noChangeAspect="1" noChangeArrowheads="1"/>
          </p:cNvPicPr>
          <p:nvPr/>
        </p:nvPicPr>
        <p:blipFill>
          <a:blip r:embed="rId3" cstate="print"/>
          <a:srcRect/>
          <a:stretch>
            <a:fillRect/>
          </a:stretch>
        </p:blipFill>
        <p:spPr bwMode="auto">
          <a:xfrm>
            <a:off x="7208838" y="0"/>
            <a:ext cx="1935162" cy="2581275"/>
          </a:xfrm>
          <a:prstGeom prst="rect">
            <a:avLst/>
          </a:prstGeom>
          <a:noFill/>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60" name="Rectangle 4"/>
          <p:cNvSpPr>
            <a:spLocks noGrp="1" noChangeArrowheads="1"/>
          </p:cNvSpPr>
          <p:nvPr>
            <p:ph type="title"/>
          </p:nvPr>
        </p:nvSpPr>
        <p:spPr>
          <a:effectLst/>
        </p:spPr>
        <p:txBody>
          <a:bodyPr/>
          <a:lstStyle/>
          <a:p>
            <a:r>
              <a:rPr lang="en-US"/>
              <a:t>China: a Water Industrial Complex</a:t>
            </a:r>
          </a:p>
        </p:txBody>
      </p:sp>
      <p:sp>
        <p:nvSpPr>
          <p:cNvPr id="147461" name="Rectangle 5"/>
          <p:cNvSpPr>
            <a:spLocks noGrp="1" noChangeArrowheads="1"/>
          </p:cNvSpPr>
          <p:nvPr>
            <p:ph type="body" idx="1"/>
          </p:nvPr>
        </p:nvSpPr>
        <p:spPr/>
        <p:txBody>
          <a:bodyPr/>
          <a:lstStyle/>
          <a:p>
            <a:r>
              <a:rPr lang="en-US" altLang="zh-CN" sz="2800">
                <a:ea typeface="宋体" pitchFamily="2" charset="-122"/>
              </a:rPr>
              <a:t>Despite large dam criticisms and controversies, China continues to follow its faith in the superiority of large-scale engineering and technocratic approach to water management.  </a:t>
            </a:r>
          </a:p>
          <a:p>
            <a:r>
              <a:rPr lang="en-US" altLang="zh-CN" sz="2800">
                <a:ea typeface="宋体" pitchFamily="2" charset="-122"/>
              </a:rPr>
              <a:t>In the last fifty three years, China has constructed more than 22,000 of the world’s 45,000 large dams and it continues to be the fastest dam building country in the world.</a:t>
            </a:r>
            <a:endParaRPr lang="en-US" sz="2800"/>
          </a:p>
        </p:txBody>
      </p:sp>
      <p:sp>
        <p:nvSpPr>
          <p:cNvPr id="147462" name="Rectangle 6"/>
          <p:cNvSpPr>
            <a:spLocks noChangeArrowheads="1"/>
          </p:cNvSpPr>
          <p:nvPr/>
        </p:nvSpPr>
        <p:spPr bwMode="auto">
          <a:xfrm>
            <a:off x="4438650" y="6553200"/>
            <a:ext cx="4705350" cy="304800"/>
          </a:xfrm>
          <a:prstGeom prst="rect">
            <a:avLst/>
          </a:prstGeom>
          <a:noFill/>
          <a:ln w="12700">
            <a:noFill/>
            <a:miter lim="800000"/>
            <a:headEnd type="none" w="lg" len="med"/>
            <a:tailEnd type="none" w="lg" len="med"/>
          </a:ln>
          <a:effectLst/>
        </p:spPr>
        <p:txBody>
          <a:bodyPr wrap="none">
            <a:spAutoFit/>
          </a:bodyPr>
          <a:lstStyle/>
          <a:p>
            <a:r>
              <a:rPr lang="en-US" sz="1400" b="0"/>
              <a:t>http://openflows.org/~jamyang/Water_Industrial_Complex.htm</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noFill/>
          <a:ln/>
          <a:effectLst/>
        </p:spPr>
        <p:txBody>
          <a:bodyPr lIns="90488" tIns="44450" rIns="90488" bIns="44450" anchor="b"/>
          <a:lstStyle/>
          <a:p>
            <a:r>
              <a:rPr lang="en-US"/>
              <a:t>Canada</a:t>
            </a:r>
          </a:p>
        </p:txBody>
      </p:sp>
      <p:sp>
        <p:nvSpPr>
          <p:cNvPr id="13315" name="Rectangle 3"/>
          <p:cNvSpPr>
            <a:spLocks noGrp="1" noChangeArrowheads="1"/>
          </p:cNvSpPr>
          <p:nvPr>
            <p:ph type="body" idx="1"/>
          </p:nvPr>
        </p:nvSpPr>
        <p:spPr>
          <a:noFill/>
          <a:ln/>
        </p:spPr>
        <p:txBody>
          <a:bodyPr lIns="90488" tIns="44450" rIns="90488" bIns="44450"/>
          <a:lstStyle/>
          <a:p>
            <a:r>
              <a:rPr lang="en-US" sz="2400"/>
              <a:t>61% of electricity was generated by hydropower (1994)</a:t>
            </a:r>
          </a:p>
          <a:p>
            <a:r>
              <a:rPr lang="en-US" sz="2400"/>
              <a:t>Hydro generating capacity of 63 gW</a:t>
            </a:r>
          </a:p>
          <a:p>
            <a:r>
              <a:rPr lang="en-US" sz="2400"/>
              <a:t>Quebec (advertisement in Hydro Review)</a:t>
            </a:r>
          </a:p>
          <a:p>
            <a:pPr lvl="1"/>
            <a:r>
              <a:rPr lang="en-US" sz="2000"/>
              <a:t>96% of electricity is generated by hydropower, has reduced its total CO</a:t>
            </a:r>
            <a:r>
              <a:rPr lang="en-US" sz="2000" baseline="-25000"/>
              <a:t>2</a:t>
            </a:r>
            <a:r>
              <a:rPr lang="en-US" sz="2000"/>
              <a:t> emissions by 17.4% over the last 20 years. </a:t>
            </a:r>
          </a:p>
          <a:p>
            <a:pPr lvl="1"/>
            <a:r>
              <a:rPr lang="en-US" sz="2000"/>
              <a:t>The US and the rest of Canada produce twice as much CO</a:t>
            </a:r>
            <a:r>
              <a:rPr lang="en-US" sz="2000" baseline="-25000"/>
              <a:t>2</a:t>
            </a:r>
            <a:r>
              <a:rPr lang="en-US" sz="2000"/>
              <a:t> per capita as Quebec</a:t>
            </a:r>
          </a:p>
          <a:p>
            <a:pPr lvl="1"/>
            <a:r>
              <a:rPr lang="en-US" sz="2000"/>
              <a:t>By using hydropower from Quebec, utilities in Canada and the United states can help reduce the threat of global warming for all of us. </a:t>
            </a:r>
          </a:p>
          <a:p>
            <a:pPr lvl="1"/>
            <a:r>
              <a:rPr lang="en-US" sz="2000"/>
              <a:t>(Please buy our electricity...)</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noFill/>
          <a:ln/>
          <a:effectLst/>
        </p:spPr>
        <p:txBody>
          <a:bodyPr lIns="90488" tIns="44450" rIns="90488" bIns="44450" anchor="b"/>
          <a:lstStyle/>
          <a:p>
            <a:r>
              <a:rPr lang="en-US"/>
              <a:t>La Grande Complex</a:t>
            </a:r>
          </a:p>
        </p:txBody>
      </p:sp>
      <p:sp>
        <p:nvSpPr>
          <p:cNvPr id="14339" name="Rectangle 3"/>
          <p:cNvSpPr>
            <a:spLocks noGrp="1" noChangeArrowheads="1"/>
          </p:cNvSpPr>
          <p:nvPr>
            <p:ph type="body" idx="1"/>
          </p:nvPr>
        </p:nvSpPr>
        <p:spPr>
          <a:noFill/>
          <a:ln/>
        </p:spPr>
        <p:txBody>
          <a:bodyPr lIns="90488" tIns="44450" rIns="90488" bIns="44450"/>
          <a:lstStyle/>
          <a:p>
            <a:pPr>
              <a:lnSpc>
                <a:spcPct val="90000"/>
              </a:lnSpc>
            </a:pPr>
            <a:r>
              <a:rPr lang="en-US" sz="2800"/>
              <a:t>Begun in 1971</a:t>
            </a:r>
          </a:p>
          <a:p>
            <a:pPr>
              <a:lnSpc>
                <a:spcPct val="90000"/>
              </a:lnSpc>
            </a:pPr>
            <a:r>
              <a:rPr lang="en-US" sz="2800"/>
              <a:t>68,000 square mile drainage basin of northern Quebec (size of New England)</a:t>
            </a:r>
          </a:p>
          <a:p>
            <a:pPr>
              <a:lnSpc>
                <a:spcPct val="90000"/>
              </a:lnSpc>
            </a:pPr>
            <a:r>
              <a:rPr lang="en-US" sz="2800"/>
              <a:t>Plan series of 9 dams</a:t>
            </a:r>
          </a:p>
          <a:p>
            <a:pPr>
              <a:lnSpc>
                <a:spcPct val="90000"/>
              </a:lnSpc>
            </a:pPr>
            <a:r>
              <a:rPr lang="en-US" sz="2800"/>
              <a:t>goal: total of 15.7 gW generating capacity</a:t>
            </a:r>
          </a:p>
          <a:p>
            <a:pPr>
              <a:lnSpc>
                <a:spcPct val="90000"/>
              </a:lnSpc>
            </a:pPr>
            <a:r>
              <a:rPr lang="en-US" sz="2800"/>
              <a:t>LG 2 5,328 MW completed in 1985</a:t>
            </a:r>
          </a:p>
          <a:p>
            <a:pPr>
              <a:lnSpc>
                <a:spcPct val="90000"/>
              </a:lnSpc>
            </a:pPr>
            <a:r>
              <a:rPr lang="en-US" sz="2800"/>
              <a:t>LG 3 2,304 MW</a:t>
            </a:r>
          </a:p>
          <a:p>
            <a:pPr>
              <a:lnSpc>
                <a:spcPct val="90000"/>
              </a:lnSpc>
            </a:pPr>
            <a:r>
              <a:rPr lang="en-US" sz="2800"/>
              <a:t>LG 4 2,651 MW</a:t>
            </a:r>
          </a:p>
          <a:p>
            <a:pPr>
              <a:lnSpc>
                <a:spcPct val="90000"/>
              </a:lnSpc>
            </a:pPr>
            <a:r>
              <a:rPr lang="en-US" sz="2800"/>
              <a:t>LG 1 1,368 MW completed July 1995</a:t>
            </a:r>
          </a:p>
        </p:txBody>
      </p:sp>
      <p:sp>
        <p:nvSpPr>
          <p:cNvPr id="14341" name="AutoShape 5">
            <a:hlinkClick r:id="rId2" action="ppaction://hlinksldjump" highlightClick="1"/>
          </p:cNvPr>
          <p:cNvSpPr>
            <a:spLocks noChangeArrowheads="1"/>
          </p:cNvSpPr>
          <p:nvPr/>
        </p:nvSpPr>
        <p:spPr bwMode="auto">
          <a:xfrm>
            <a:off x="8323263" y="6330950"/>
            <a:ext cx="771525" cy="523875"/>
          </a:xfrm>
          <a:prstGeom prst="actionButtonBlank">
            <a:avLst/>
          </a:prstGeom>
          <a:solidFill>
            <a:schemeClr val="hlink"/>
          </a:solidFill>
          <a:ln w="12700">
            <a:solidFill>
              <a:schemeClr val="tx1"/>
            </a:solidFill>
            <a:miter lim="800000"/>
            <a:headEnd type="none" w="lg" len="med"/>
            <a:tailEnd type="none" w="lg" len="med"/>
          </a:ln>
          <a:effectLst/>
        </p:spPr>
        <p:txBody>
          <a:bodyPr wrap="none" anchor="ctr">
            <a:spAutoFit/>
          </a:bodyPr>
          <a:lstStyle/>
          <a:p>
            <a:pPr algn="ctr"/>
            <a:r>
              <a:rPr lang="en-US" sz="2400" b="0"/>
              <a:t>map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6" name="Picture 4"/>
          <p:cNvPicPr>
            <a:picLocks noChangeAspect="1" noChangeArrowheads="1"/>
          </p:cNvPicPr>
          <p:nvPr/>
        </p:nvPicPr>
        <p:blipFill>
          <a:blip r:embed="rId2" cstate="print"/>
          <a:srcRect/>
          <a:stretch>
            <a:fillRect/>
          </a:stretch>
        </p:blipFill>
        <p:spPr bwMode="auto">
          <a:xfrm>
            <a:off x="5810250" y="4581525"/>
            <a:ext cx="3333750" cy="2276475"/>
          </a:xfrm>
          <a:prstGeom prst="rect">
            <a:avLst/>
          </a:prstGeom>
          <a:noFill/>
          <a:ln w="12700">
            <a:noFill/>
            <a:miter lim="800000"/>
            <a:headEnd type="none" w="lg" len="med"/>
            <a:tailEnd type="none" w="lg" len="med"/>
          </a:ln>
          <a:effectLst/>
        </p:spPr>
      </p:pic>
      <p:sp>
        <p:nvSpPr>
          <p:cNvPr id="120837" name="Rectangle 5"/>
          <p:cNvSpPr>
            <a:spLocks noGrp="1" noChangeArrowheads="1"/>
          </p:cNvSpPr>
          <p:nvPr>
            <p:ph type="title"/>
          </p:nvPr>
        </p:nvSpPr>
        <p:spPr>
          <a:effectLst/>
        </p:spPr>
        <p:txBody>
          <a:bodyPr/>
          <a:lstStyle/>
          <a:p>
            <a:r>
              <a:rPr lang="en-US"/>
              <a:t>The Atatürk Dam and HEPP</a:t>
            </a:r>
          </a:p>
        </p:txBody>
      </p:sp>
      <p:sp>
        <p:nvSpPr>
          <p:cNvPr id="120838" name="Rectangle 6"/>
          <p:cNvSpPr>
            <a:spLocks noGrp="1" noChangeArrowheads="1"/>
          </p:cNvSpPr>
          <p:nvPr>
            <p:ph type="body" idx="1"/>
          </p:nvPr>
        </p:nvSpPr>
        <p:spPr/>
        <p:txBody>
          <a:bodyPr/>
          <a:lstStyle/>
          <a:p>
            <a:pPr>
              <a:spcBef>
                <a:spcPts val="500"/>
              </a:spcBef>
              <a:spcAft>
                <a:spcPts val="500"/>
              </a:spcAft>
            </a:pPr>
            <a:r>
              <a:rPr lang="en-US"/>
              <a:t>The Atatürk Dam is the largest structure ever built in Turkey for irrigation and hydropower generation. It is located on the Euphrates river and constitutes the key unit in the Southeastern Anatolia Project (GAP). </a:t>
            </a:r>
          </a:p>
          <a:p>
            <a:endParaRPr lang="en-US"/>
          </a:p>
        </p:txBody>
      </p:sp>
      <p:sp>
        <p:nvSpPr>
          <p:cNvPr id="120840" name="Text Box 8"/>
          <p:cNvSpPr txBox="1">
            <a:spLocks noChangeArrowheads="1"/>
          </p:cNvSpPr>
          <p:nvPr/>
        </p:nvSpPr>
        <p:spPr bwMode="auto">
          <a:xfrm>
            <a:off x="1179513" y="4759325"/>
            <a:ext cx="3271837" cy="519113"/>
          </a:xfrm>
          <a:prstGeom prst="rect">
            <a:avLst/>
          </a:prstGeom>
          <a:noFill/>
          <a:ln w="12700">
            <a:noFill/>
            <a:miter lim="800000"/>
            <a:headEnd type="none" w="lg" len="med"/>
            <a:tailEnd type="none" w="lg" len="med"/>
          </a:ln>
          <a:effectLst/>
        </p:spPr>
        <p:txBody>
          <a:bodyPr wrap="none" anchor="ctr">
            <a:spAutoFit/>
          </a:bodyPr>
          <a:lstStyle/>
          <a:p>
            <a:r>
              <a:rPr lang="en-US" b="0">
                <a:solidFill>
                  <a:schemeClr val="folHlink"/>
                </a:solidFill>
              </a:rPr>
              <a:t>Who owns the water?</a:t>
            </a:r>
          </a:p>
        </p:txBody>
      </p:sp>
      <p:sp>
        <p:nvSpPr>
          <p:cNvPr id="120841" name="Line 9"/>
          <p:cNvSpPr>
            <a:spLocks noChangeShapeType="1"/>
          </p:cNvSpPr>
          <p:nvPr/>
        </p:nvSpPr>
        <p:spPr bwMode="auto">
          <a:xfrm>
            <a:off x="1233488" y="5226050"/>
            <a:ext cx="34671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0843" name="AutoShape 11">
            <a:hlinkClick r:id="rId3" highlightClick="1"/>
          </p:cNvPr>
          <p:cNvSpPr>
            <a:spLocks noChangeArrowheads="1"/>
          </p:cNvSpPr>
          <p:nvPr/>
        </p:nvSpPr>
        <p:spPr bwMode="auto">
          <a:xfrm>
            <a:off x="1357313" y="5567363"/>
            <a:ext cx="862012" cy="523875"/>
          </a:xfrm>
          <a:prstGeom prst="actionButtonBlank">
            <a:avLst/>
          </a:prstGeom>
          <a:solidFill>
            <a:schemeClr val="hlink"/>
          </a:solidFill>
          <a:ln w="12700">
            <a:solidFill>
              <a:schemeClr val="tx1"/>
            </a:solidFill>
            <a:miter lim="800000"/>
            <a:headEnd type="none" w="lg" len="med"/>
            <a:tailEnd type="none" w="lg" len="med"/>
          </a:ln>
          <a:effectLst/>
        </p:spPr>
        <p:txBody>
          <a:bodyPr wrap="none" anchor="ctr">
            <a:spAutoFit/>
          </a:bodyPr>
          <a:lstStyle/>
          <a:p>
            <a:pPr algn="ctr"/>
            <a:r>
              <a:rPr lang="en-US" sz="2400" b="0"/>
              <a:t>GAP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08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08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40" grpId="0" build="p" autoUpdateAnimBg="0"/>
      <p:bldP spid="120843"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11" name="Group 11"/>
          <p:cNvGrpSpPr>
            <a:grpSpLocks/>
          </p:cNvGrpSpPr>
          <p:nvPr/>
        </p:nvGrpSpPr>
        <p:grpSpPr bwMode="auto">
          <a:xfrm>
            <a:off x="0" y="0"/>
            <a:ext cx="8926513" cy="6856413"/>
            <a:chOff x="-910" y="0"/>
            <a:chExt cx="6241" cy="4794"/>
          </a:xfrm>
        </p:grpSpPr>
        <p:pic>
          <p:nvPicPr>
            <p:cNvPr id="204807" name="Picture 7" descr="Map of Syria"/>
            <p:cNvPicPr>
              <a:picLocks noChangeAspect="1" noChangeArrowheads="1"/>
            </p:cNvPicPr>
            <p:nvPr/>
          </p:nvPicPr>
          <p:blipFill>
            <a:blip r:embed="rId2" cstate="print"/>
            <a:srcRect/>
            <a:stretch>
              <a:fillRect/>
            </a:stretch>
          </p:blipFill>
          <p:spPr bwMode="auto">
            <a:xfrm>
              <a:off x="1528" y="1596"/>
              <a:ext cx="1906" cy="2045"/>
            </a:xfrm>
            <a:prstGeom prst="rect">
              <a:avLst/>
            </a:prstGeom>
            <a:noFill/>
          </p:spPr>
        </p:pic>
        <p:pic>
          <p:nvPicPr>
            <p:cNvPr id="204809" name="Picture 9" descr="Map of Iraq"/>
            <p:cNvPicPr>
              <a:picLocks noChangeAspect="1" noChangeArrowheads="1"/>
            </p:cNvPicPr>
            <p:nvPr/>
          </p:nvPicPr>
          <p:blipFill>
            <a:blip r:embed="rId3" cstate="print"/>
            <a:srcRect/>
            <a:stretch>
              <a:fillRect/>
            </a:stretch>
          </p:blipFill>
          <p:spPr bwMode="auto">
            <a:xfrm>
              <a:off x="2337" y="1592"/>
              <a:ext cx="2994" cy="3202"/>
            </a:xfrm>
            <a:prstGeom prst="rect">
              <a:avLst/>
            </a:prstGeom>
            <a:noFill/>
          </p:spPr>
        </p:pic>
        <p:pic>
          <p:nvPicPr>
            <p:cNvPr id="204805" name="Picture 5" descr="Map of Turkey"/>
            <p:cNvPicPr>
              <a:picLocks noChangeAspect="1" noChangeArrowheads="1"/>
            </p:cNvPicPr>
            <p:nvPr/>
          </p:nvPicPr>
          <p:blipFill>
            <a:blip r:embed="rId4" cstate="print"/>
            <a:srcRect/>
            <a:stretch>
              <a:fillRect/>
            </a:stretch>
          </p:blipFill>
          <p:spPr bwMode="auto">
            <a:xfrm>
              <a:off x="-910" y="0"/>
              <a:ext cx="5070" cy="2591"/>
            </a:xfrm>
            <a:prstGeom prst="rect">
              <a:avLst/>
            </a:prstGeom>
            <a:noFill/>
          </p:spPr>
        </p:pic>
      </p:grpSp>
      <p:sp>
        <p:nvSpPr>
          <p:cNvPr id="204810" name="Rectangle 10"/>
          <p:cNvSpPr>
            <a:spLocks noGrp="1" noChangeArrowheads="1"/>
          </p:cNvSpPr>
          <p:nvPr>
            <p:ph type="title"/>
          </p:nvPr>
        </p:nvSpPr>
        <p:spPr/>
        <p:txBody>
          <a:bodyPr/>
          <a:lstStyle/>
          <a:p>
            <a:r>
              <a:rPr lang="en-US"/>
              <a:t>Euphrates River</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733" name="Picture 5" descr="2002_9154-24"/>
          <p:cNvPicPr>
            <a:picLocks noChangeAspect="1" noChangeArrowheads="1"/>
          </p:cNvPicPr>
          <p:nvPr/>
        </p:nvPicPr>
        <p:blipFill>
          <a:blip r:embed="rId3" cstate="print"/>
          <a:srcRect/>
          <a:stretch>
            <a:fillRect/>
          </a:stretch>
        </p:blipFill>
        <p:spPr bwMode="auto">
          <a:xfrm>
            <a:off x="280988" y="1314450"/>
            <a:ext cx="8343900" cy="5543550"/>
          </a:xfrm>
          <a:prstGeom prst="rect">
            <a:avLst/>
          </a:prstGeom>
          <a:noFill/>
        </p:spPr>
      </p:pic>
      <p:sp>
        <p:nvSpPr>
          <p:cNvPr id="201734" name="Rectangle 6"/>
          <p:cNvSpPr>
            <a:spLocks noGrp="1" noChangeArrowheads="1"/>
          </p:cNvSpPr>
          <p:nvPr>
            <p:ph type="title"/>
          </p:nvPr>
        </p:nvSpPr>
        <p:spPr/>
        <p:txBody>
          <a:bodyPr/>
          <a:lstStyle/>
          <a:p>
            <a:r>
              <a:rPr lang="en-US"/>
              <a:t>Euphrates river in Syria</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ln/>
          <a:effectLst/>
        </p:spPr>
        <p:txBody>
          <a:bodyPr lIns="90488" tIns="44450" rIns="90488" bIns="44450" anchor="b"/>
          <a:lstStyle/>
          <a:p>
            <a:r>
              <a:rPr lang="en-US"/>
              <a:t>USA HydroPower</a:t>
            </a:r>
          </a:p>
        </p:txBody>
      </p:sp>
      <p:sp>
        <p:nvSpPr>
          <p:cNvPr id="15363" name="Rectangle 3"/>
          <p:cNvSpPr>
            <a:spLocks noChangeArrowheads="1"/>
          </p:cNvSpPr>
          <p:nvPr/>
        </p:nvSpPr>
        <p:spPr bwMode="auto">
          <a:xfrm>
            <a:off x="485775" y="1893888"/>
            <a:ext cx="8410575" cy="3441700"/>
          </a:xfrm>
          <a:prstGeom prst="rect">
            <a:avLst/>
          </a:prstGeom>
          <a:noFill/>
          <a:ln w="12700">
            <a:noFill/>
            <a:miter lim="800000"/>
            <a:headEnd/>
            <a:tailEnd/>
          </a:ln>
          <a:effectLst/>
        </p:spPr>
        <p:txBody>
          <a:bodyPr wrap="none" lIns="90488" tIns="44450" rIns="90488" bIns="44450">
            <a:spAutoFit/>
          </a:bodyPr>
          <a:lstStyle/>
          <a:p>
            <a:pPr>
              <a:tabLst>
                <a:tab pos="2968625" algn="l"/>
                <a:tab pos="5549900" algn="l"/>
                <a:tab pos="7370763" algn="l"/>
              </a:tabLst>
            </a:pPr>
            <a:r>
              <a:rPr lang="en-US" sz="2000" u="sng"/>
              <a:t>DAM NAME	RIVER	LOCATION	MW	</a:t>
            </a:r>
          </a:p>
          <a:p>
            <a:pPr>
              <a:tabLst>
                <a:tab pos="2968625" algn="l"/>
                <a:tab pos="5549900" algn="l"/>
                <a:tab pos="7370763" algn="l"/>
              </a:tabLst>
            </a:pPr>
            <a:r>
              <a:rPr lang="en-US" sz="2000" b="0"/>
              <a:t>Grand Coulee 	Columbia	Washington	6180	</a:t>
            </a:r>
          </a:p>
          <a:p>
            <a:pPr>
              <a:tabLst>
                <a:tab pos="2968625" algn="l"/>
                <a:tab pos="5549900" algn="l"/>
                <a:tab pos="7370763" algn="l"/>
              </a:tabLst>
            </a:pPr>
            <a:r>
              <a:rPr lang="en-US" sz="2000" b="0"/>
              <a:t>Chief Joseph 	Columbia	Washington	2457	</a:t>
            </a:r>
          </a:p>
          <a:p>
            <a:pPr>
              <a:tabLst>
                <a:tab pos="2968625" algn="l"/>
                <a:tab pos="5549900" algn="l"/>
                <a:tab pos="7370763" algn="l"/>
              </a:tabLst>
            </a:pPr>
            <a:r>
              <a:rPr lang="en-US" sz="2000" b="0"/>
              <a:t>John Day	Columbia	Oregon	2160	</a:t>
            </a:r>
          </a:p>
          <a:p>
            <a:pPr>
              <a:tabLst>
                <a:tab pos="2968625" algn="l"/>
                <a:tab pos="5549900" algn="l"/>
                <a:tab pos="7370763" algn="l"/>
              </a:tabLst>
            </a:pPr>
            <a:r>
              <a:rPr lang="en-US" sz="2000" b="0"/>
              <a:t>Bath County P/S	Little Back Creek 	Virginia	2100	</a:t>
            </a:r>
          </a:p>
          <a:p>
            <a:pPr>
              <a:tabLst>
                <a:tab pos="2968625" algn="l"/>
                <a:tab pos="5549900" algn="l"/>
                <a:tab pos="7370763" algn="l"/>
              </a:tabLst>
            </a:pPr>
            <a:r>
              <a:rPr lang="en-US" sz="2000" b="0"/>
              <a:t>Robert Moses - Niagara 	Niagara	New York	1950	</a:t>
            </a:r>
          </a:p>
          <a:p>
            <a:pPr>
              <a:tabLst>
                <a:tab pos="2968625" algn="l"/>
                <a:tab pos="5549900" algn="l"/>
                <a:tab pos="7370763" algn="l"/>
              </a:tabLst>
            </a:pPr>
            <a:r>
              <a:rPr lang="en-US" sz="2000" b="0"/>
              <a:t>The Dalles	Columbia	Oregon	1805	</a:t>
            </a:r>
          </a:p>
          <a:p>
            <a:pPr>
              <a:tabLst>
                <a:tab pos="2968625" algn="l"/>
                <a:tab pos="5549900" algn="l"/>
                <a:tab pos="7370763" algn="l"/>
              </a:tabLst>
            </a:pPr>
            <a:r>
              <a:rPr lang="en-US" sz="2000" b="0"/>
              <a:t>Luddington	Lake Michigan	Michigan	1657	</a:t>
            </a:r>
          </a:p>
          <a:p>
            <a:pPr>
              <a:tabLst>
                <a:tab pos="2968625" algn="l"/>
                <a:tab pos="5549900" algn="l"/>
                <a:tab pos="7370763" algn="l"/>
              </a:tabLst>
            </a:pPr>
            <a:r>
              <a:rPr lang="en-US" sz="2000" b="0"/>
              <a:t>Raccoon Mountain 	Tennessee River 	Tennessee 	1530	</a:t>
            </a:r>
          </a:p>
          <a:p>
            <a:pPr>
              <a:tabLst>
                <a:tab pos="2968625" algn="l"/>
                <a:tab pos="5549900" algn="l"/>
                <a:tab pos="7370763" algn="l"/>
              </a:tabLst>
            </a:pPr>
            <a:r>
              <a:rPr lang="en-US" sz="2000" b="0"/>
              <a:t>Hoover	Colorado 	Nevada 	1434	</a:t>
            </a:r>
          </a:p>
          <a:p>
            <a:pPr>
              <a:tabLst>
                <a:tab pos="2968625" algn="l"/>
                <a:tab pos="5549900" algn="l"/>
                <a:tab pos="7370763" algn="l"/>
              </a:tabLst>
            </a:pPr>
            <a:r>
              <a:rPr lang="en-US" sz="2000" b="0"/>
              <a:t>Pyramid 	California Aqueduct 	California 	1250 	</a:t>
            </a:r>
          </a:p>
        </p:txBody>
      </p:sp>
      <p:sp>
        <p:nvSpPr>
          <p:cNvPr id="15364" name="AutoShape 4">
            <a:hlinkClick r:id="rId2" action="ppaction://hlinksldjump" highlightClick="1"/>
          </p:cNvPr>
          <p:cNvSpPr>
            <a:spLocks noChangeArrowheads="1"/>
          </p:cNvSpPr>
          <p:nvPr/>
        </p:nvSpPr>
        <p:spPr bwMode="auto">
          <a:xfrm>
            <a:off x="8096250" y="6334125"/>
            <a:ext cx="1047750" cy="523875"/>
          </a:xfrm>
          <a:prstGeom prst="actionButtonBlank">
            <a:avLst/>
          </a:prstGeom>
          <a:solidFill>
            <a:schemeClr val="hlink"/>
          </a:solidFill>
          <a:ln w="12700">
            <a:solidFill>
              <a:schemeClr val="tx1"/>
            </a:solidFill>
            <a:miter lim="800000"/>
            <a:headEnd type="none" w="lg" len="med"/>
            <a:tailEnd type="none" w="lg" len="med"/>
          </a:ln>
          <a:effectLst/>
        </p:spPr>
        <p:txBody>
          <a:bodyPr wrap="none" anchor="ctr">
            <a:spAutoFit/>
          </a:bodyPr>
          <a:lstStyle/>
          <a:p>
            <a:pPr algn="ctr"/>
            <a:r>
              <a:rPr lang="en-US" sz="2400" b="0"/>
              <a:t>USBR</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noFill/>
          <a:ln/>
          <a:effectLst/>
        </p:spPr>
        <p:txBody>
          <a:bodyPr lIns="90488" tIns="44450" rIns="90488" bIns="44450" anchor="b"/>
          <a:lstStyle/>
          <a:p>
            <a:r>
              <a:rPr lang="en-US"/>
              <a:t>Paraguay: big hydropower!</a:t>
            </a:r>
          </a:p>
        </p:txBody>
      </p:sp>
      <p:sp>
        <p:nvSpPr>
          <p:cNvPr id="12291" name="Rectangle 3"/>
          <p:cNvSpPr>
            <a:spLocks noGrp="1" noChangeArrowheads="1"/>
          </p:cNvSpPr>
          <p:nvPr>
            <p:ph type="body" idx="1"/>
          </p:nvPr>
        </p:nvSpPr>
        <p:spPr>
          <a:xfrm>
            <a:off x="685800" y="1981200"/>
            <a:ext cx="7772400" cy="4572000"/>
          </a:xfrm>
          <a:noFill/>
          <a:ln/>
        </p:spPr>
        <p:txBody>
          <a:bodyPr lIns="90488" tIns="44450" rIns="90488" bIns="44450"/>
          <a:lstStyle/>
          <a:p>
            <a:r>
              <a:rPr lang="en-US"/>
              <a:t>Itaipú Dam on the Paraná river</a:t>
            </a:r>
          </a:p>
          <a:p>
            <a:r>
              <a:rPr lang="en-US"/>
              <a:t>18 generators produce 12.6 gW</a:t>
            </a:r>
          </a:p>
          <a:p>
            <a:r>
              <a:rPr lang="en-US"/>
              <a:t>Cost 18.3 billion dollars to build</a:t>
            </a:r>
          </a:p>
          <a:p>
            <a:r>
              <a:rPr lang="en-US"/>
              <a:t>Construction 1974 to 1985</a:t>
            </a:r>
          </a:p>
          <a:p>
            <a:r>
              <a:rPr lang="en-US"/>
              <a:t>Dam spans nearly 5 miles</a:t>
            </a:r>
          </a:p>
          <a:p>
            <a:r>
              <a:rPr lang="en-US"/>
              <a:t>28 million tons of concrete</a:t>
            </a:r>
          </a:p>
          <a:p>
            <a:r>
              <a:rPr lang="en-US"/>
              <a:t>Enough electricity to meet all of Paraguay’s present-day power needs + 1/3 of Brazil’s!</a:t>
            </a:r>
          </a:p>
        </p:txBody>
      </p:sp>
      <p:sp>
        <p:nvSpPr>
          <p:cNvPr id="12292" name="AutoShape 4">
            <a:hlinkClick r:id="rId2" action="ppaction://hlinksldjump" highlightClick="1"/>
          </p:cNvPr>
          <p:cNvSpPr>
            <a:spLocks noChangeArrowheads="1"/>
          </p:cNvSpPr>
          <p:nvPr/>
        </p:nvSpPr>
        <p:spPr bwMode="auto">
          <a:xfrm>
            <a:off x="8129588" y="6334125"/>
            <a:ext cx="954087" cy="523875"/>
          </a:xfrm>
          <a:prstGeom prst="actionButtonBlank">
            <a:avLst/>
          </a:prstGeom>
          <a:solidFill>
            <a:schemeClr val="hlink"/>
          </a:solidFill>
          <a:ln w="12700">
            <a:solidFill>
              <a:schemeClr val="tx1"/>
            </a:solidFill>
            <a:miter lim="800000"/>
            <a:headEnd type="none" w="lg" len="med"/>
            <a:tailEnd type="none" w="lg" len="med"/>
          </a:ln>
          <a:effectLst/>
        </p:spPr>
        <p:txBody>
          <a:bodyPr wrap="none" anchor="ctr">
            <a:spAutoFit/>
          </a:bodyPr>
          <a:lstStyle/>
          <a:p>
            <a:pPr algn="ctr"/>
            <a:r>
              <a:rPr lang="en-US" sz="2400" b="0"/>
              <a:t>Itaipu</a:t>
            </a:r>
          </a:p>
        </p:txBody>
      </p:sp>
      <p:sp>
        <p:nvSpPr>
          <p:cNvPr id="12293" name="Text Box 5"/>
          <p:cNvSpPr txBox="1">
            <a:spLocks noChangeArrowheads="1"/>
          </p:cNvSpPr>
          <p:nvPr/>
        </p:nvSpPr>
        <p:spPr bwMode="auto">
          <a:xfrm>
            <a:off x="5938838" y="4387850"/>
            <a:ext cx="2746375" cy="1066800"/>
          </a:xfrm>
          <a:prstGeom prst="rect">
            <a:avLst/>
          </a:prstGeom>
          <a:noFill/>
          <a:ln w="12700">
            <a:noFill/>
            <a:miter lim="800000"/>
            <a:headEnd type="none" w="lg" len="med"/>
            <a:tailEnd type="none" w="lg" len="med"/>
          </a:ln>
          <a:effectLst/>
        </p:spPr>
        <p:txBody>
          <a:bodyPr wrap="none" anchor="ctr">
            <a:spAutoFit/>
          </a:bodyPr>
          <a:lstStyle/>
          <a:p>
            <a:r>
              <a:rPr lang="en-US" sz="3200" b="0">
                <a:solidFill>
                  <a:schemeClr val="folHlink"/>
                </a:solidFill>
              </a:rPr>
              <a:t>Hoover 1200 ft</a:t>
            </a:r>
          </a:p>
          <a:p>
            <a:r>
              <a:rPr lang="en-US" sz="3200" b="0">
                <a:solidFill>
                  <a:schemeClr val="folHlink"/>
                </a:solidFill>
              </a:rPr>
              <a:t>6.6 million tons</a:t>
            </a:r>
          </a:p>
        </p:txBody>
      </p:sp>
      <p:sp>
        <p:nvSpPr>
          <p:cNvPr id="12294" name="Line 6"/>
          <p:cNvSpPr>
            <a:spLocks noChangeShapeType="1"/>
          </p:cNvSpPr>
          <p:nvPr/>
        </p:nvSpPr>
        <p:spPr bwMode="auto">
          <a:xfrm>
            <a:off x="6056313" y="4872038"/>
            <a:ext cx="27352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295" name="Line 7"/>
          <p:cNvSpPr>
            <a:spLocks noChangeShapeType="1"/>
          </p:cNvSpPr>
          <p:nvPr/>
        </p:nvSpPr>
        <p:spPr bwMode="auto">
          <a:xfrm>
            <a:off x="6069013" y="5348288"/>
            <a:ext cx="27844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animBg="1" autoUpdateAnimBg="0"/>
      <p:bldP spid="12293"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t>Itaipú Turbines</a:t>
            </a:r>
          </a:p>
        </p:txBody>
      </p:sp>
      <p:sp>
        <p:nvSpPr>
          <p:cNvPr id="206851" name="Rectangle 3"/>
          <p:cNvSpPr>
            <a:spLocks noGrp="1" noChangeArrowheads="1"/>
          </p:cNvSpPr>
          <p:nvPr>
            <p:ph type="body" idx="1"/>
          </p:nvPr>
        </p:nvSpPr>
        <p:spPr>
          <a:xfrm>
            <a:off x="685800" y="1981200"/>
            <a:ext cx="4260850" cy="4114800"/>
          </a:xfrm>
        </p:spPr>
        <p:txBody>
          <a:bodyPr/>
          <a:lstStyle/>
          <a:p>
            <a:r>
              <a:rPr lang="en-US" sz="2800"/>
              <a:t>The water intake of one single 715 MW Francis-turbine is 645 m³/s</a:t>
            </a:r>
          </a:p>
          <a:p>
            <a:r>
              <a:rPr lang="en-US" sz="2800"/>
              <a:t>Turbine efficiency is 93.8%</a:t>
            </a:r>
          </a:p>
          <a:p>
            <a:r>
              <a:rPr lang="en-US" sz="2800"/>
              <a:t>92.3 rpm </a:t>
            </a:r>
          </a:p>
          <a:p>
            <a:r>
              <a:rPr lang="en-US" sz="2800"/>
              <a:t>Diameter is almost 16 m</a:t>
            </a:r>
          </a:p>
          <a:p>
            <a:r>
              <a:rPr lang="en-US" sz="2800"/>
              <a:t>118.4 design head</a:t>
            </a:r>
          </a:p>
        </p:txBody>
      </p:sp>
      <p:pic>
        <p:nvPicPr>
          <p:cNvPr id="206853" name="Picture 5" descr="hyd_700MW.jpg (34112 bytes)"/>
          <p:cNvPicPr>
            <a:picLocks noChangeAspect="1" noChangeArrowheads="1"/>
          </p:cNvPicPr>
          <p:nvPr/>
        </p:nvPicPr>
        <p:blipFill>
          <a:blip r:embed="rId3" cstate="print"/>
          <a:srcRect/>
          <a:stretch>
            <a:fillRect/>
          </a:stretch>
        </p:blipFill>
        <p:spPr bwMode="auto">
          <a:xfrm>
            <a:off x="5095875" y="1778000"/>
            <a:ext cx="4048125" cy="2638425"/>
          </a:xfrm>
          <a:prstGeom prst="rect">
            <a:avLst/>
          </a:prstGeom>
          <a:noFill/>
        </p:spPr>
      </p:pic>
      <p:graphicFrame>
        <p:nvGraphicFramePr>
          <p:cNvPr id="206855" name="Object 7">
            <a:hlinkClick r:id="" action="ppaction://ole?verb=0"/>
          </p:cNvPr>
          <p:cNvGraphicFramePr>
            <a:graphicFrameLocks/>
          </p:cNvGraphicFramePr>
          <p:nvPr/>
        </p:nvGraphicFramePr>
        <p:xfrm>
          <a:off x="3308350" y="6107113"/>
          <a:ext cx="5835650" cy="492125"/>
        </p:xfrm>
        <a:graphic>
          <a:graphicData uri="http://schemas.openxmlformats.org/presentationml/2006/ole">
            <p:oleObj spid="_x0000_s206855" name="Equation" r:id="rId4" imgW="5892480" imgH="507960" progId="Equation.DSMT4">
              <p:embed/>
            </p:oleObj>
          </a:graphicData>
        </a:graphic>
      </p:graphicFrame>
      <p:graphicFrame>
        <p:nvGraphicFramePr>
          <p:cNvPr id="206856" name="Object 8">
            <a:hlinkClick r:id="" action="ppaction://ole?verb=0"/>
          </p:cNvPr>
          <p:cNvGraphicFramePr>
            <a:graphicFrameLocks/>
          </p:cNvGraphicFramePr>
          <p:nvPr/>
        </p:nvGraphicFramePr>
        <p:xfrm>
          <a:off x="5884863" y="5553075"/>
          <a:ext cx="2289175" cy="406400"/>
        </p:xfrm>
        <a:graphic>
          <a:graphicData uri="http://schemas.openxmlformats.org/presentationml/2006/ole">
            <p:oleObj spid="_x0000_s206856" name="Equation" r:id="rId5" imgW="2311200" imgH="419040" progId="Equation.DSMT4">
              <p:embed/>
            </p:oleObj>
          </a:graphicData>
        </a:graphic>
      </p:graphicFrame>
      <p:pic>
        <p:nvPicPr>
          <p:cNvPr id="206858" name="Picture 10" descr="004"/>
          <p:cNvPicPr>
            <a:picLocks noChangeAspect="1" noChangeArrowheads="1"/>
          </p:cNvPicPr>
          <p:nvPr/>
        </p:nvPicPr>
        <p:blipFill>
          <a:blip r:embed="rId6" cstate="print"/>
          <a:srcRect/>
          <a:stretch>
            <a:fillRect/>
          </a:stretch>
        </p:blipFill>
        <p:spPr bwMode="auto">
          <a:xfrm>
            <a:off x="5026025" y="1746250"/>
            <a:ext cx="4117975" cy="2784475"/>
          </a:xfrm>
          <a:prstGeom prst="rect">
            <a:avLst/>
          </a:prstGeom>
          <a:noFill/>
        </p:spPr>
      </p:pic>
      <p:graphicFrame>
        <p:nvGraphicFramePr>
          <p:cNvPr id="206862" name="Object 14"/>
          <p:cNvGraphicFramePr>
            <a:graphicFrameLocks noChangeAspect="1"/>
          </p:cNvGraphicFramePr>
          <p:nvPr/>
        </p:nvGraphicFramePr>
        <p:xfrm>
          <a:off x="5016500" y="1724025"/>
          <a:ext cx="4127500" cy="3611563"/>
        </p:xfrm>
        <a:graphic>
          <a:graphicData uri="http://schemas.openxmlformats.org/presentationml/2006/ole">
            <p:oleObj spid="_x0000_s206862" name="Bitmap Image" r:id="rId7" imgW="3200000" imgH="2800741" progId="Paint.Picture">
              <p:embed/>
            </p:oleObj>
          </a:graphicData>
        </a:graphic>
      </p:graphicFrame>
      <p:grpSp>
        <p:nvGrpSpPr>
          <p:cNvPr id="206865" name="Group 17"/>
          <p:cNvGrpSpPr>
            <a:grpSpLocks/>
          </p:cNvGrpSpPr>
          <p:nvPr/>
        </p:nvGrpSpPr>
        <p:grpSpPr bwMode="auto">
          <a:xfrm>
            <a:off x="6864350" y="4805363"/>
            <a:ext cx="2278063" cy="519112"/>
            <a:chOff x="4324" y="3027"/>
            <a:chExt cx="1435" cy="327"/>
          </a:xfrm>
        </p:grpSpPr>
        <p:sp>
          <p:nvSpPr>
            <p:cNvPr id="206863" name="Text Box 15"/>
            <p:cNvSpPr txBox="1">
              <a:spLocks noChangeArrowheads="1"/>
            </p:cNvSpPr>
            <p:nvPr/>
          </p:nvSpPr>
          <p:spPr bwMode="auto">
            <a:xfrm>
              <a:off x="4729" y="3027"/>
              <a:ext cx="1030" cy="327"/>
            </a:xfrm>
            <a:prstGeom prst="rect">
              <a:avLst/>
            </a:prstGeom>
            <a:noFill/>
            <a:ln w="12700">
              <a:noFill/>
              <a:miter lim="800000"/>
              <a:headEnd type="none" w="lg" len="med"/>
              <a:tailEnd type="none" w="lg" len="med"/>
            </a:ln>
            <a:effectLst/>
          </p:spPr>
          <p:txBody>
            <a:bodyPr wrap="none">
              <a:spAutoFit/>
            </a:bodyPr>
            <a:lstStyle/>
            <a:p>
              <a:r>
                <a:rPr lang="en-US" b="0"/>
                <a:t>Draft tube</a:t>
              </a:r>
            </a:p>
          </p:txBody>
        </p:sp>
        <p:sp>
          <p:nvSpPr>
            <p:cNvPr id="206864" name="Line 16"/>
            <p:cNvSpPr>
              <a:spLocks noChangeShapeType="1"/>
            </p:cNvSpPr>
            <p:nvPr/>
          </p:nvSpPr>
          <p:spPr bwMode="auto">
            <a:xfrm flipH="1" flipV="1">
              <a:off x="4324" y="3139"/>
              <a:ext cx="451" cy="83"/>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68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8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t>Itaipú – Diesel Generators?</a:t>
            </a:r>
          </a:p>
        </p:txBody>
      </p:sp>
      <p:sp>
        <p:nvSpPr>
          <p:cNvPr id="207875" name="Rectangle 3"/>
          <p:cNvSpPr>
            <a:spLocks noGrp="1" noChangeArrowheads="1"/>
          </p:cNvSpPr>
          <p:nvPr>
            <p:ph type="body" idx="1"/>
          </p:nvPr>
        </p:nvSpPr>
        <p:spPr>
          <a:xfrm>
            <a:off x="195263" y="1981200"/>
            <a:ext cx="8394700" cy="4618038"/>
          </a:xfrm>
        </p:spPr>
        <p:txBody>
          <a:bodyPr/>
          <a:lstStyle/>
          <a:p>
            <a:pPr>
              <a:lnSpc>
                <a:spcPct val="80000"/>
              </a:lnSpc>
            </a:pPr>
            <a:r>
              <a:rPr lang="en-US" sz="2000"/>
              <a:t>El 40- Foundation of the dam</a:t>
            </a:r>
          </a:p>
          <a:p>
            <a:pPr>
              <a:lnSpc>
                <a:spcPct val="80000"/>
              </a:lnSpc>
            </a:pPr>
            <a:r>
              <a:rPr lang="en-US" sz="2000"/>
              <a:t>El 92,4- Access to turbine pit</a:t>
            </a:r>
          </a:p>
          <a:p>
            <a:pPr>
              <a:lnSpc>
                <a:spcPct val="80000"/>
              </a:lnSpc>
            </a:pPr>
            <a:r>
              <a:rPr lang="en-US" sz="2000"/>
              <a:t>El 98,5- Unit auxiliary service - Pure water system</a:t>
            </a:r>
          </a:p>
          <a:p>
            <a:pPr>
              <a:lnSpc>
                <a:spcPct val="80000"/>
              </a:lnSpc>
            </a:pPr>
            <a:r>
              <a:rPr lang="en-US" sz="2000"/>
              <a:t>El 98,5- Excitation system, access to generator housing and speed governor</a:t>
            </a:r>
          </a:p>
          <a:p>
            <a:pPr>
              <a:lnSpc>
                <a:spcPct val="80000"/>
              </a:lnSpc>
            </a:pPr>
            <a:r>
              <a:rPr lang="en-US" sz="2000"/>
              <a:t>El 108- Step-up transformers</a:t>
            </a:r>
          </a:p>
          <a:p>
            <a:pPr>
              <a:lnSpc>
                <a:spcPct val="80000"/>
              </a:lnSpc>
            </a:pPr>
            <a:r>
              <a:rPr lang="en-US" sz="2000"/>
              <a:t>El 108- Generator hall floor and local control </a:t>
            </a:r>
            <a:br>
              <a:rPr lang="en-US" sz="2000"/>
            </a:br>
            <a:r>
              <a:rPr lang="en-US" sz="2000"/>
              <a:t>rooms</a:t>
            </a:r>
          </a:p>
          <a:p>
            <a:pPr>
              <a:lnSpc>
                <a:spcPct val="80000"/>
              </a:lnSpc>
            </a:pPr>
            <a:r>
              <a:rPr lang="en-US" sz="2000"/>
              <a:t>El 122- Ventilation system</a:t>
            </a:r>
          </a:p>
          <a:p>
            <a:pPr>
              <a:lnSpc>
                <a:spcPct val="80000"/>
              </a:lnSpc>
            </a:pPr>
            <a:r>
              <a:rPr lang="en-US" sz="2000"/>
              <a:t>El 127,6- Cable gallery</a:t>
            </a:r>
          </a:p>
          <a:p>
            <a:pPr>
              <a:lnSpc>
                <a:spcPct val="80000"/>
              </a:lnSpc>
            </a:pPr>
            <a:r>
              <a:rPr lang="en-US" sz="2000"/>
              <a:t>El 128,2- GIS - SF6</a:t>
            </a:r>
          </a:p>
          <a:p>
            <a:pPr>
              <a:lnSpc>
                <a:spcPct val="80000"/>
              </a:lnSpc>
            </a:pPr>
            <a:r>
              <a:rPr lang="en-US" sz="2000"/>
              <a:t>El 133,2- Principal panels of AC auxiliary </a:t>
            </a:r>
            <a:br>
              <a:rPr lang="en-US" sz="2000"/>
            </a:br>
            <a:r>
              <a:rPr lang="en-US" sz="2000"/>
              <a:t>service and </a:t>
            </a:r>
            <a:r>
              <a:rPr lang="en-US" sz="2000" b="1"/>
              <a:t>diesel generator hall</a:t>
            </a:r>
          </a:p>
          <a:p>
            <a:pPr>
              <a:lnSpc>
                <a:spcPct val="80000"/>
              </a:lnSpc>
            </a:pPr>
            <a:r>
              <a:rPr lang="en-US" sz="2000"/>
              <a:t>El 144- Dam auxiliary service</a:t>
            </a:r>
          </a:p>
          <a:p>
            <a:pPr>
              <a:lnSpc>
                <a:spcPct val="80000"/>
              </a:lnSpc>
            </a:pPr>
            <a:r>
              <a:rPr lang="en-US" sz="2000"/>
              <a:t>El 214- Gate hydraulic pump group</a:t>
            </a:r>
          </a:p>
        </p:txBody>
      </p:sp>
      <p:graphicFrame>
        <p:nvGraphicFramePr>
          <p:cNvPr id="207876" name="Object 4"/>
          <p:cNvGraphicFramePr>
            <a:graphicFrameLocks noChangeAspect="1"/>
          </p:cNvGraphicFramePr>
          <p:nvPr/>
        </p:nvGraphicFramePr>
        <p:xfrm>
          <a:off x="5781675" y="3505200"/>
          <a:ext cx="3362325" cy="3352800"/>
        </p:xfrm>
        <a:graphic>
          <a:graphicData uri="http://schemas.openxmlformats.org/presentationml/2006/ole">
            <p:oleObj spid="_x0000_s207876" name="Bitmap Image" r:id="rId3" imgW="3362794" imgH="3352381" progId="Paint.Picture">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1" nodeType="clickEffect">
                                  <p:stCondLst>
                                    <p:cond delay="0"/>
                                  </p:stCondLst>
                                  <p:childTnLst>
                                    <p:set>
                                      <p:cBhvr override="childStyle">
                                        <p:cTn id="6" dur="indefinite"/>
                                        <p:tgtEl>
                                          <p:spTgt spid="207875">
                                            <p:txEl>
                                              <p:pRg st="11" end="11"/>
                                            </p:txEl>
                                          </p:spTgt>
                                        </p:tgtEl>
                                        <p:attrNameLst>
                                          <p:attrName>style.fontStyle</p:attrName>
                                        </p:attrNameLst>
                                      </p:cBhvr>
                                      <p:to>
                                        <p:strVal val="normal"/>
                                      </p:to>
                                    </p:set>
                                    <p:set>
                                      <p:cBhvr override="childStyle">
                                        <p:cTn id="7" dur="indefinite"/>
                                        <p:tgtEl>
                                          <p:spTgt spid="207875">
                                            <p:txEl>
                                              <p:pRg st="11" end="11"/>
                                            </p:txEl>
                                          </p:spTgt>
                                        </p:tgtEl>
                                        <p:attrNameLst>
                                          <p:attrName>style.fontWeight</p:attrName>
                                        </p:attrNameLst>
                                      </p:cBhvr>
                                      <p:to>
                                        <p:strVal val="bold"/>
                                      </p:to>
                                    </p:set>
                                    <p:set>
                                      <p:cBhvr override="childStyle">
                                        <p:cTn id="8" dur="indefinite"/>
                                        <p:tgtEl>
                                          <p:spTgt spid="207875">
                                            <p:txEl>
                                              <p:pRg st="11" end="11"/>
                                            </p:txEl>
                                          </p:spTgt>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a:noFill/>
          <a:ln/>
          <a:effectLst/>
        </p:spPr>
        <p:txBody>
          <a:bodyPr lIns="90488" tIns="44450" rIns="90488" bIns="44450" anchor="b"/>
          <a:lstStyle/>
          <a:p>
            <a:r>
              <a:rPr lang="en-US"/>
              <a:t>Dam Functions</a:t>
            </a:r>
          </a:p>
        </p:txBody>
      </p:sp>
      <p:sp>
        <p:nvSpPr>
          <p:cNvPr id="6147" name="Rectangle 1027"/>
          <p:cNvSpPr>
            <a:spLocks noGrp="1" noChangeArrowheads="1"/>
          </p:cNvSpPr>
          <p:nvPr>
            <p:ph type="body" idx="1"/>
          </p:nvPr>
        </p:nvSpPr>
        <p:spPr>
          <a:noFill/>
          <a:ln/>
        </p:spPr>
        <p:txBody>
          <a:bodyPr lIns="90488" tIns="44450" rIns="90488" bIns="44450"/>
          <a:lstStyle/>
          <a:p>
            <a:pPr>
              <a:lnSpc>
                <a:spcPct val="90000"/>
              </a:lnSpc>
            </a:pPr>
            <a:r>
              <a:rPr lang="en-US"/>
              <a:t>Hydropower</a:t>
            </a:r>
          </a:p>
          <a:p>
            <a:pPr>
              <a:lnSpc>
                <a:spcPct val="90000"/>
              </a:lnSpc>
            </a:pPr>
            <a:r>
              <a:rPr lang="en-US"/>
              <a:t>Flood control</a:t>
            </a:r>
          </a:p>
          <a:p>
            <a:pPr lvl="1">
              <a:lnSpc>
                <a:spcPct val="90000"/>
              </a:lnSpc>
            </a:pPr>
            <a:r>
              <a:rPr lang="en-US"/>
              <a:t>store runoff for later release</a:t>
            </a:r>
          </a:p>
          <a:p>
            <a:pPr lvl="1">
              <a:lnSpc>
                <a:spcPct val="90000"/>
              </a:lnSpc>
            </a:pPr>
            <a:r>
              <a:rPr lang="en-US"/>
              <a:t>protect against sea storm surges</a:t>
            </a:r>
          </a:p>
          <a:p>
            <a:pPr>
              <a:lnSpc>
                <a:spcPct val="90000"/>
              </a:lnSpc>
            </a:pPr>
            <a:r>
              <a:rPr lang="en-US"/>
              <a:t>Reservoir</a:t>
            </a:r>
          </a:p>
          <a:p>
            <a:pPr lvl="1">
              <a:lnSpc>
                <a:spcPct val="90000"/>
              </a:lnSpc>
            </a:pPr>
            <a:r>
              <a:rPr lang="en-US"/>
              <a:t>irrigation</a:t>
            </a:r>
          </a:p>
          <a:p>
            <a:pPr lvl="1">
              <a:lnSpc>
                <a:spcPct val="90000"/>
              </a:lnSpc>
            </a:pPr>
            <a:r>
              <a:rPr lang="en-US"/>
              <a:t>municipal water supply</a:t>
            </a:r>
          </a:p>
          <a:p>
            <a:pPr>
              <a:lnSpc>
                <a:spcPct val="90000"/>
              </a:lnSpc>
            </a:pPr>
            <a:r>
              <a:rPr lang="en-US"/>
              <a:t>Recreation</a:t>
            </a:r>
          </a:p>
        </p:txBody>
      </p:sp>
      <p:sp>
        <p:nvSpPr>
          <p:cNvPr id="6148" name="Text Box 1028"/>
          <p:cNvSpPr txBox="1">
            <a:spLocks noChangeArrowheads="1"/>
          </p:cNvSpPr>
          <p:nvPr/>
        </p:nvSpPr>
        <p:spPr bwMode="auto">
          <a:xfrm>
            <a:off x="1046163" y="6338888"/>
            <a:ext cx="4564062" cy="519112"/>
          </a:xfrm>
          <a:prstGeom prst="rect">
            <a:avLst/>
          </a:prstGeom>
          <a:noFill/>
          <a:ln w="12700">
            <a:noFill/>
            <a:miter lim="800000"/>
            <a:headEnd type="none" w="lg" len="med"/>
            <a:tailEnd type="none" w="lg" len="med"/>
          </a:ln>
          <a:effectLst/>
        </p:spPr>
        <p:txBody>
          <a:bodyPr wrap="none" anchor="ctr">
            <a:spAutoFit/>
          </a:bodyPr>
          <a:lstStyle/>
          <a:p>
            <a:r>
              <a:rPr lang="en-US" b="0">
                <a:solidFill>
                  <a:schemeClr val="folHlink"/>
                </a:solidFill>
              </a:rPr>
              <a:t>Multiple conflicting functions!</a:t>
            </a:r>
          </a:p>
        </p:txBody>
      </p:sp>
      <p:sp>
        <p:nvSpPr>
          <p:cNvPr id="6149" name="Line 1029"/>
          <p:cNvSpPr>
            <a:spLocks noChangeShapeType="1"/>
          </p:cNvSpPr>
          <p:nvPr/>
        </p:nvSpPr>
        <p:spPr bwMode="auto">
          <a:xfrm>
            <a:off x="1160463" y="6807200"/>
            <a:ext cx="4799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50" name="Text Box 1030"/>
          <p:cNvSpPr txBox="1">
            <a:spLocks noChangeArrowheads="1"/>
          </p:cNvSpPr>
          <p:nvPr/>
        </p:nvSpPr>
        <p:spPr bwMode="auto">
          <a:xfrm>
            <a:off x="6408738" y="3690938"/>
            <a:ext cx="2306637"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Global warming?</a:t>
            </a:r>
          </a:p>
        </p:txBody>
      </p:sp>
      <p:sp>
        <p:nvSpPr>
          <p:cNvPr id="6151" name="Line 1031"/>
          <p:cNvSpPr>
            <a:spLocks noChangeShapeType="1"/>
          </p:cNvSpPr>
          <p:nvPr/>
        </p:nvSpPr>
        <p:spPr bwMode="auto">
          <a:xfrm>
            <a:off x="6300788" y="4090988"/>
            <a:ext cx="24304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8" grpId="0" build="p" autoUpdateAnimBg="0"/>
      <p:bldP spid="6150"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1026"/>
          <p:cNvSpPr>
            <a:spLocks noGrp="1" noChangeArrowheads="1"/>
          </p:cNvSpPr>
          <p:nvPr>
            <p:ph type="title"/>
          </p:nvPr>
        </p:nvSpPr>
        <p:spPr>
          <a:effectLst/>
        </p:spPr>
        <p:txBody>
          <a:bodyPr/>
          <a:lstStyle/>
          <a:p>
            <a:r>
              <a:rPr lang="en-US"/>
              <a:t>Itaipu Power Generation</a:t>
            </a:r>
          </a:p>
        </p:txBody>
      </p:sp>
      <p:grpSp>
        <p:nvGrpSpPr>
          <p:cNvPr id="151594" name="Group 1066"/>
          <p:cNvGrpSpPr>
            <a:grpSpLocks/>
          </p:cNvGrpSpPr>
          <p:nvPr/>
        </p:nvGrpSpPr>
        <p:grpSpPr bwMode="auto">
          <a:xfrm>
            <a:off x="896938" y="1839913"/>
            <a:ext cx="2493962" cy="382587"/>
            <a:chOff x="0" y="144"/>
            <a:chExt cx="1266" cy="374"/>
          </a:xfrm>
        </p:grpSpPr>
        <p:sp>
          <p:nvSpPr>
            <p:cNvPr id="151557" name="Rectangle 1029"/>
            <p:cNvSpPr>
              <a:spLocks noChangeArrowheads="1"/>
            </p:cNvSpPr>
            <p:nvPr/>
          </p:nvSpPr>
          <p:spPr bwMode="auto">
            <a:xfrm>
              <a:off x="0" y="144"/>
              <a:ext cx="1266" cy="374"/>
            </a:xfrm>
            <a:prstGeom prst="rect">
              <a:avLst/>
            </a:prstGeom>
            <a:noFill/>
            <a:ln w="12700">
              <a:noFill/>
              <a:miter lim="800000"/>
              <a:headEnd type="none" w="lg" len="med"/>
              <a:tailEnd type="none" w="lg" len="med"/>
            </a:ln>
            <a:effectLst/>
          </p:spPr>
          <p:txBody>
            <a:bodyPr/>
            <a:lstStyle/>
            <a:p>
              <a:pPr algn="just"/>
              <a:r>
                <a:rPr lang="en-US" sz="1600">
                  <a:solidFill>
                    <a:schemeClr val="tx2"/>
                  </a:solidFill>
                </a:rPr>
                <a:t>Parameters</a:t>
              </a:r>
              <a:endParaRPr lang="en-US" sz="1600" b="0">
                <a:solidFill>
                  <a:schemeClr val="tx2"/>
                </a:solidFill>
              </a:endParaRPr>
            </a:p>
            <a:p>
              <a:pPr algn="just"/>
              <a:endParaRPr lang="en-US" sz="1600" b="0">
                <a:solidFill>
                  <a:schemeClr val="tx2"/>
                </a:solidFill>
              </a:endParaRPr>
            </a:p>
          </p:txBody>
        </p:sp>
        <p:sp>
          <p:nvSpPr>
            <p:cNvPr id="151593" name="Rectangle 1065"/>
            <p:cNvSpPr>
              <a:spLocks noChangeArrowheads="1"/>
            </p:cNvSpPr>
            <p:nvPr/>
          </p:nvSpPr>
          <p:spPr bwMode="auto">
            <a:xfrm>
              <a:off x="0" y="144"/>
              <a:ext cx="1266"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596" name="Group 1068"/>
          <p:cNvGrpSpPr>
            <a:grpSpLocks/>
          </p:cNvGrpSpPr>
          <p:nvPr/>
        </p:nvGrpSpPr>
        <p:grpSpPr bwMode="auto">
          <a:xfrm>
            <a:off x="3390900" y="1839913"/>
            <a:ext cx="2571750" cy="382587"/>
            <a:chOff x="1266" y="144"/>
            <a:chExt cx="1305" cy="374"/>
          </a:xfrm>
        </p:grpSpPr>
        <p:sp>
          <p:nvSpPr>
            <p:cNvPr id="151558" name="Rectangle 1030"/>
            <p:cNvSpPr>
              <a:spLocks noChangeArrowheads="1"/>
            </p:cNvSpPr>
            <p:nvPr/>
          </p:nvSpPr>
          <p:spPr bwMode="auto">
            <a:xfrm>
              <a:off x="1266" y="144"/>
              <a:ext cx="1305" cy="374"/>
            </a:xfrm>
            <a:prstGeom prst="rect">
              <a:avLst/>
            </a:prstGeom>
            <a:noFill/>
            <a:ln w="12700">
              <a:noFill/>
              <a:miter lim="800000"/>
              <a:headEnd type="none" w="lg" len="med"/>
              <a:tailEnd type="none" w="lg" len="med"/>
            </a:ln>
            <a:effectLst/>
          </p:spPr>
          <p:txBody>
            <a:bodyPr/>
            <a:lstStyle/>
            <a:p>
              <a:pPr algn="r"/>
              <a:r>
                <a:rPr lang="en-US" sz="1600">
                  <a:solidFill>
                    <a:schemeClr val="tx2"/>
                  </a:solidFill>
                </a:rPr>
                <a:t>Itaipu</a:t>
              </a:r>
              <a:endParaRPr lang="en-US" sz="1600" b="0">
                <a:solidFill>
                  <a:schemeClr val="tx2"/>
                </a:solidFill>
              </a:endParaRPr>
            </a:p>
            <a:p>
              <a:pPr algn="r"/>
              <a:endParaRPr lang="en-US" sz="1600" b="0">
                <a:solidFill>
                  <a:schemeClr val="tx2"/>
                </a:solidFill>
              </a:endParaRPr>
            </a:p>
          </p:txBody>
        </p:sp>
        <p:sp>
          <p:nvSpPr>
            <p:cNvPr id="151595" name="Rectangle 1067"/>
            <p:cNvSpPr>
              <a:spLocks noChangeArrowheads="1"/>
            </p:cNvSpPr>
            <p:nvPr/>
          </p:nvSpPr>
          <p:spPr bwMode="auto">
            <a:xfrm>
              <a:off x="1266" y="144"/>
              <a:ext cx="1305"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598" name="Group 1070"/>
          <p:cNvGrpSpPr>
            <a:grpSpLocks/>
          </p:cNvGrpSpPr>
          <p:nvPr/>
        </p:nvGrpSpPr>
        <p:grpSpPr bwMode="auto">
          <a:xfrm>
            <a:off x="5962650" y="1839913"/>
            <a:ext cx="2316163" cy="382587"/>
            <a:chOff x="2571" y="144"/>
            <a:chExt cx="848" cy="374"/>
          </a:xfrm>
        </p:grpSpPr>
        <p:sp>
          <p:nvSpPr>
            <p:cNvPr id="151559" name="Rectangle 1031"/>
            <p:cNvSpPr>
              <a:spLocks noChangeArrowheads="1"/>
            </p:cNvSpPr>
            <p:nvPr/>
          </p:nvSpPr>
          <p:spPr bwMode="auto">
            <a:xfrm>
              <a:off x="2571" y="144"/>
              <a:ext cx="848" cy="374"/>
            </a:xfrm>
            <a:prstGeom prst="rect">
              <a:avLst/>
            </a:prstGeom>
            <a:noFill/>
            <a:ln w="12700">
              <a:noFill/>
              <a:miter lim="800000"/>
              <a:headEnd type="none" w="lg" len="med"/>
              <a:tailEnd type="none" w="lg" len="med"/>
            </a:ln>
            <a:effectLst/>
          </p:spPr>
          <p:txBody>
            <a:bodyPr/>
            <a:lstStyle/>
            <a:p>
              <a:pPr algn="r"/>
              <a:r>
                <a:rPr lang="en-US" sz="1600">
                  <a:solidFill>
                    <a:schemeClr val="tx2"/>
                  </a:solidFill>
                </a:rPr>
                <a:t>Three Gorges</a:t>
              </a:r>
              <a:endParaRPr lang="en-US" sz="1600" b="0">
                <a:solidFill>
                  <a:schemeClr val="tx2"/>
                </a:solidFill>
              </a:endParaRPr>
            </a:p>
            <a:p>
              <a:pPr algn="r"/>
              <a:endParaRPr lang="en-US" sz="1600" b="0">
                <a:solidFill>
                  <a:schemeClr val="tx2"/>
                </a:solidFill>
              </a:endParaRPr>
            </a:p>
          </p:txBody>
        </p:sp>
        <p:sp>
          <p:nvSpPr>
            <p:cNvPr id="151597" name="Rectangle 1069"/>
            <p:cNvSpPr>
              <a:spLocks noChangeArrowheads="1"/>
            </p:cNvSpPr>
            <p:nvPr/>
          </p:nvSpPr>
          <p:spPr bwMode="auto">
            <a:xfrm>
              <a:off x="2571" y="144"/>
              <a:ext cx="848"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00" name="Group 1072"/>
          <p:cNvGrpSpPr>
            <a:grpSpLocks/>
          </p:cNvGrpSpPr>
          <p:nvPr/>
        </p:nvGrpSpPr>
        <p:grpSpPr bwMode="auto">
          <a:xfrm>
            <a:off x="896938" y="2222500"/>
            <a:ext cx="2493962" cy="381000"/>
            <a:chOff x="0" y="518"/>
            <a:chExt cx="1266" cy="374"/>
          </a:xfrm>
        </p:grpSpPr>
        <p:sp>
          <p:nvSpPr>
            <p:cNvPr id="151560" name="Rectangle 1032"/>
            <p:cNvSpPr>
              <a:spLocks noChangeArrowheads="1"/>
            </p:cNvSpPr>
            <p:nvPr/>
          </p:nvSpPr>
          <p:spPr bwMode="auto">
            <a:xfrm>
              <a:off x="0" y="518"/>
              <a:ext cx="1266" cy="374"/>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Turbines</a:t>
              </a:r>
            </a:p>
            <a:p>
              <a:pPr algn="just"/>
              <a:endParaRPr lang="en-US" sz="1600" b="0">
                <a:solidFill>
                  <a:schemeClr val="tx2"/>
                </a:solidFill>
              </a:endParaRPr>
            </a:p>
          </p:txBody>
        </p:sp>
        <p:sp>
          <p:nvSpPr>
            <p:cNvPr id="151599" name="Rectangle 1071"/>
            <p:cNvSpPr>
              <a:spLocks noChangeArrowheads="1"/>
            </p:cNvSpPr>
            <p:nvPr/>
          </p:nvSpPr>
          <p:spPr bwMode="auto">
            <a:xfrm>
              <a:off x="0" y="518"/>
              <a:ext cx="1266"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02" name="Group 1074"/>
          <p:cNvGrpSpPr>
            <a:grpSpLocks/>
          </p:cNvGrpSpPr>
          <p:nvPr/>
        </p:nvGrpSpPr>
        <p:grpSpPr bwMode="auto">
          <a:xfrm>
            <a:off x="3390900" y="2222500"/>
            <a:ext cx="2571750" cy="381000"/>
            <a:chOff x="1266" y="518"/>
            <a:chExt cx="1305" cy="374"/>
          </a:xfrm>
        </p:grpSpPr>
        <p:sp>
          <p:nvSpPr>
            <p:cNvPr id="151561" name="Rectangle 1033"/>
            <p:cNvSpPr>
              <a:spLocks noChangeArrowheads="1"/>
            </p:cNvSpPr>
            <p:nvPr/>
          </p:nvSpPr>
          <p:spPr bwMode="auto">
            <a:xfrm>
              <a:off x="1266" y="518"/>
              <a:ext cx="1305"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18 (700MW) </a:t>
              </a:r>
            </a:p>
            <a:p>
              <a:pPr algn="r"/>
              <a:endParaRPr lang="en-US" sz="1600" b="0">
                <a:solidFill>
                  <a:schemeClr val="tx2"/>
                </a:solidFill>
              </a:endParaRPr>
            </a:p>
          </p:txBody>
        </p:sp>
        <p:sp>
          <p:nvSpPr>
            <p:cNvPr id="151601" name="Rectangle 1073"/>
            <p:cNvSpPr>
              <a:spLocks noChangeArrowheads="1"/>
            </p:cNvSpPr>
            <p:nvPr/>
          </p:nvSpPr>
          <p:spPr bwMode="auto">
            <a:xfrm>
              <a:off x="1266" y="518"/>
              <a:ext cx="1305"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04" name="Group 1076"/>
          <p:cNvGrpSpPr>
            <a:grpSpLocks/>
          </p:cNvGrpSpPr>
          <p:nvPr/>
        </p:nvGrpSpPr>
        <p:grpSpPr bwMode="auto">
          <a:xfrm>
            <a:off x="5962650" y="2222500"/>
            <a:ext cx="2316163" cy="381000"/>
            <a:chOff x="2571" y="518"/>
            <a:chExt cx="848" cy="374"/>
          </a:xfrm>
        </p:grpSpPr>
        <p:sp>
          <p:nvSpPr>
            <p:cNvPr id="151562" name="Rectangle 1034"/>
            <p:cNvSpPr>
              <a:spLocks noChangeArrowheads="1"/>
            </p:cNvSpPr>
            <p:nvPr/>
          </p:nvSpPr>
          <p:spPr bwMode="auto">
            <a:xfrm>
              <a:off x="2571" y="518"/>
              <a:ext cx="848"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26 (700MW)</a:t>
              </a:r>
            </a:p>
            <a:p>
              <a:pPr algn="r"/>
              <a:endParaRPr lang="en-US" sz="1600" b="0">
                <a:solidFill>
                  <a:schemeClr val="tx2"/>
                </a:solidFill>
              </a:endParaRPr>
            </a:p>
          </p:txBody>
        </p:sp>
        <p:sp>
          <p:nvSpPr>
            <p:cNvPr id="151603" name="Rectangle 1075"/>
            <p:cNvSpPr>
              <a:spLocks noChangeArrowheads="1"/>
            </p:cNvSpPr>
            <p:nvPr/>
          </p:nvSpPr>
          <p:spPr bwMode="auto">
            <a:xfrm>
              <a:off x="2571" y="518"/>
              <a:ext cx="848"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06" name="Group 1078"/>
          <p:cNvGrpSpPr>
            <a:grpSpLocks/>
          </p:cNvGrpSpPr>
          <p:nvPr/>
        </p:nvGrpSpPr>
        <p:grpSpPr bwMode="auto">
          <a:xfrm>
            <a:off x="896938" y="2603500"/>
            <a:ext cx="2493962" cy="382588"/>
            <a:chOff x="0" y="892"/>
            <a:chExt cx="1266" cy="374"/>
          </a:xfrm>
        </p:grpSpPr>
        <p:sp>
          <p:nvSpPr>
            <p:cNvPr id="151563" name="Rectangle 1035"/>
            <p:cNvSpPr>
              <a:spLocks noChangeArrowheads="1"/>
            </p:cNvSpPr>
            <p:nvPr/>
          </p:nvSpPr>
          <p:spPr bwMode="auto">
            <a:xfrm>
              <a:off x="0" y="892"/>
              <a:ext cx="1266" cy="374"/>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Installed power</a:t>
              </a:r>
            </a:p>
            <a:p>
              <a:pPr algn="just"/>
              <a:endParaRPr lang="en-US" sz="1600" b="0">
                <a:solidFill>
                  <a:schemeClr val="tx2"/>
                </a:solidFill>
              </a:endParaRPr>
            </a:p>
          </p:txBody>
        </p:sp>
        <p:sp>
          <p:nvSpPr>
            <p:cNvPr id="151605" name="Rectangle 1077"/>
            <p:cNvSpPr>
              <a:spLocks noChangeArrowheads="1"/>
            </p:cNvSpPr>
            <p:nvPr/>
          </p:nvSpPr>
          <p:spPr bwMode="auto">
            <a:xfrm>
              <a:off x="0" y="892"/>
              <a:ext cx="1266"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08" name="Group 1080"/>
          <p:cNvGrpSpPr>
            <a:grpSpLocks/>
          </p:cNvGrpSpPr>
          <p:nvPr/>
        </p:nvGrpSpPr>
        <p:grpSpPr bwMode="auto">
          <a:xfrm>
            <a:off x="3390900" y="2603500"/>
            <a:ext cx="2571750" cy="382588"/>
            <a:chOff x="1266" y="892"/>
            <a:chExt cx="1305" cy="374"/>
          </a:xfrm>
        </p:grpSpPr>
        <p:sp>
          <p:nvSpPr>
            <p:cNvPr id="151564" name="Rectangle 1036"/>
            <p:cNvSpPr>
              <a:spLocks noChangeArrowheads="1"/>
            </p:cNvSpPr>
            <p:nvPr/>
          </p:nvSpPr>
          <p:spPr bwMode="auto">
            <a:xfrm>
              <a:off x="1266" y="892"/>
              <a:ext cx="1305"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12,600 MW </a:t>
              </a:r>
            </a:p>
            <a:p>
              <a:pPr algn="r"/>
              <a:endParaRPr lang="en-US" sz="1600" b="0">
                <a:solidFill>
                  <a:schemeClr val="tx2"/>
                </a:solidFill>
              </a:endParaRPr>
            </a:p>
          </p:txBody>
        </p:sp>
        <p:sp>
          <p:nvSpPr>
            <p:cNvPr id="151607" name="Rectangle 1079"/>
            <p:cNvSpPr>
              <a:spLocks noChangeArrowheads="1"/>
            </p:cNvSpPr>
            <p:nvPr/>
          </p:nvSpPr>
          <p:spPr bwMode="auto">
            <a:xfrm>
              <a:off x="1266" y="892"/>
              <a:ext cx="1305"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10" name="Group 1082"/>
          <p:cNvGrpSpPr>
            <a:grpSpLocks/>
          </p:cNvGrpSpPr>
          <p:nvPr/>
        </p:nvGrpSpPr>
        <p:grpSpPr bwMode="auto">
          <a:xfrm>
            <a:off x="5962650" y="2603500"/>
            <a:ext cx="2316163" cy="382588"/>
            <a:chOff x="2571" y="892"/>
            <a:chExt cx="848" cy="374"/>
          </a:xfrm>
        </p:grpSpPr>
        <p:sp>
          <p:nvSpPr>
            <p:cNvPr id="151565" name="Rectangle 1037"/>
            <p:cNvSpPr>
              <a:spLocks noChangeArrowheads="1"/>
            </p:cNvSpPr>
            <p:nvPr/>
          </p:nvSpPr>
          <p:spPr bwMode="auto">
            <a:xfrm>
              <a:off x="2571" y="892"/>
              <a:ext cx="848"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18,200 MW</a:t>
              </a:r>
            </a:p>
            <a:p>
              <a:pPr algn="r"/>
              <a:endParaRPr lang="en-US" sz="1600" b="0">
                <a:solidFill>
                  <a:schemeClr val="tx2"/>
                </a:solidFill>
              </a:endParaRPr>
            </a:p>
          </p:txBody>
        </p:sp>
        <p:sp>
          <p:nvSpPr>
            <p:cNvPr id="151609" name="Rectangle 1081"/>
            <p:cNvSpPr>
              <a:spLocks noChangeArrowheads="1"/>
            </p:cNvSpPr>
            <p:nvPr/>
          </p:nvSpPr>
          <p:spPr bwMode="auto">
            <a:xfrm>
              <a:off x="2571" y="892"/>
              <a:ext cx="848"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12" name="Group 1084"/>
          <p:cNvGrpSpPr>
            <a:grpSpLocks/>
          </p:cNvGrpSpPr>
          <p:nvPr/>
        </p:nvGrpSpPr>
        <p:grpSpPr bwMode="auto">
          <a:xfrm>
            <a:off x="896938" y="2986088"/>
            <a:ext cx="2493962" cy="382587"/>
            <a:chOff x="0" y="1266"/>
            <a:chExt cx="1266" cy="374"/>
          </a:xfrm>
        </p:grpSpPr>
        <p:sp>
          <p:nvSpPr>
            <p:cNvPr id="151566" name="Rectangle 1038"/>
            <p:cNvSpPr>
              <a:spLocks noChangeArrowheads="1"/>
            </p:cNvSpPr>
            <p:nvPr/>
          </p:nvSpPr>
          <p:spPr bwMode="auto">
            <a:xfrm>
              <a:off x="0" y="1266"/>
              <a:ext cx="1266" cy="374"/>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Annual production </a:t>
              </a:r>
            </a:p>
            <a:p>
              <a:pPr algn="just"/>
              <a:endParaRPr lang="en-US" sz="1600" b="0">
                <a:solidFill>
                  <a:schemeClr val="tx2"/>
                </a:solidFill>
              </a:endParaRPr>
            </a:p>
          </p:txBody>
        </p:sp>
        <p:sp>
          <p:nvSpPr>
            <p:cNvPr id="151611" name="Rectangle 1083"/>
            <p:cNvSpPr>
              <a:spLocks noChangeArrowheads="1"/>
            </p:cNvSpPr>
            <p:nvPr/>
          </p:nvSpPr>
          <p:spPr bwMode="auto">
            <a:xfrm>
              <a:off x="0" y="1266"/>
              <a:ext cx="1266"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14" name="Group 1086"/>
          <p:cNvGrpSpPr>
            <a:grpSpLocks/>
          </p:cNvGrpSpPr>
          <p:nvPr/>
        </p:nvGrpSpPr>
        <p:grpSpPr bwMode="auto">
          <a:xfrm>
            <a:off x="3390900" y="2986088"/>
            <a:ext cx="2571750" cy="382587"/>
            <a:chOff x="1266" y="1266"/>
            <a:chExt cx="1305" cy="374"/>
          </a:xfrm>
        </p:grpSpPr>
        <p:sp>
          <p:nvSpPr>
            <p:cNvPr id="151567" name="Rectangle 1039"/>
            <p:cNvSpPr>
              <a:spLocks noChangeArrowheads="1"/>
            </p:cNvSpPr>
            <p:nvPr/>
          </p:nvSpPr>
          <p:spPr bwMode="auto">
            <a:xfrm>
              <a:off x="1266" y="1266"/>
              <a:ext cx="1305"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93.4 billion kWh/year</a:t>
              </a:r>
            </a:p>
            <a:p>
              <a:pPr algn="r"/>
              <a:endParaRPr lang="en-US" sz="1600" b="0">
                <a:solidFill>
                  <a:schemeClr val="tx2"/>
                </a:solidFill>
              </a:endParaRPr>
            </a:p>
          </p:txBody>
        </p:sp>
        <p:sp>
          <p:nvSpPr>
            <p:cNvPr id="151613" name="Rectangle 1085"/>
            <p:cNvSpPr>
              <a:spLocks noChangeArrowheads="1"/>
            </p:cNvSpPr>
            <p:nvPr/>
          </p:nvSpPr>
          <p:spPr bwMode="auto">
            <a:xfrm>
              <a:off x="1266" y="1266"/>
              <a:ext cx="1305"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16" name="Group 1088"/>
          <p:cNvGrpSpPr>
            <a:grpSpLocks/>
          </p:cNvGrpSpPr>
          <p:nvPr/>
        </p:nvGrpSpPr>
        <p:grpSpPr bwMode="auto">
          <a:xfrm>
            <a:off x="5964238" y="2986088"/>
            <a:ext cx="2316162" cy="382587"/>
            <a:chOff x="2571" y="1266"/>
            <a:chExt cx="848" cy="374"/>
          </a:xfrm>
        </p:grpSpPr>
        <p:sp>
          <p:nvSpPr>
            <p:cNvPr id="151568" name="Rectangle 1040"/>
            <p:cNvSpPr>
              <a:spLocks noChangeArrowheads="1"/>
            </p:cNvSpPr>
            <p:nvPr/>
          </p:nvSpPr>
          <p:spPr bwMode="auto">
            <a:xfrm>
              <a:off x="2571" y="1266"/>
              <a:ext cx="848"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84.68 billion kWh/year</a:t>
              </a:r>
            </a:p>
            <a:p>
              <a:pPr algn="r"/>
              <a:endParaRPr lang="en-US" sz="1600" b="0">
                <a:solidFill>
                  <a:schemeClr val="tx2"/>
                </a:solidFill>
              </a:endParaRPr>
            </a:p>
          </p:txBody>
        </p:sp>
        <p:sp>
          <p:nvSpPr>
            <p:cNvPr id="151615" name="Rectangle 1087"/>
            <p:cNvSpPr>
              <a:spLocks noChangeArrowheads="1"/>
            </p:cNvSpPr>
            <p:nvPr/>
          </p:nvSpPr>
          <p:spPr bwMode="auto">
            <a:xfrm>
              <a:off x="2571" y="1266"/>
              <a:ext cx="848"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18" name="Group 1090"/>
          <p:cNvGrpSpPr>
            <a:grpSpLocks/>
          </p:cNvGrpSpPr>
          <p:nvPr/>
        </p:nvGrpSpPr>
        <p:grpSpPr bwMode="auto">
          <a:xfrm>
            <a:off x="896938" y="3368675"/>
            <a:ext cx="2493962" cy="381000"/>
            <a:chOff x="0" y="1640"/>
            <a:chExt cx="1266" cy="374"/>
          </a:xfrm>
        </p:grpSpPr>
        <p:sp>
          <p:nvSpPr>
            <p:cNvPr id="151569" name="Rectangle 1041"/>
            <p:cNvSpPr>
              <a:spLocks noChangeArrowheads="1"/>
            </p:cNvSpPr>
            <p:nvPr/>
          </p:nvSpPr>
          <p:spPr bwMode="auto">
            <a:xfrm>
              <a:off x="0" y="1640"/>
              <a:ext cx="1266" cy="374"/>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Concrete employed</a:t>
              </a:r>
            </a:p>
            <a:p>
              <a:pPr algn="just"/>
              <a:endParaRPr lang="en-US" sz="1600" b="0">
                <a:solidFill>
                  <a:schemeClr val="tx2"/>
                </a:solidFill>
              </a:endParaRPr>
            </a:p>
          </p:txBody>
        </p:sp>
        <p:sp>
          <p:nvSpPr>
            <p:cNvPr id="151617" name="Rectangle 1089"/>
            <p:cNvSpPr>
              <a:spLocks noChangeArrowheads="1"/>
            </p:cNvSpPr>
            <p:nvPr/>
          </p:nvSpPr>
          <p:spPr bwMode="auto">
            <a:xfrm>
              <a:off x="0" y="1640"/>
              <a:ext cx="1266"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20" name="Group 1092"/>
          <p:cNvGrpSpPr>
            <a:grpSpLocks/>
          </p:cNvGrpSpPr>
          <p:nvPr/>
        </p:nvGrpSpPr>
        <p:grpSpPr bwMode="auto">
          <a:xfrm>
            <a:off x="3390900" y="3368675"/>
            <a:ext cx="2571750" cy="381000"/>
            <a:chOff x="1266" y="1640"/>
            <a:chExt cx="1305" cy="374"/>
          </a:xfrm>
        </p:grpSpPr>
        <p:sp>
          <p:nvSpPr>
            <p:cNvPr id="151570" name="Rectangle 1042"/>
            <p:cNvSpPr>
              <a:spLocks noChangeArrowheads="1"/>
            </p:cNvSpPr>
            <p:nvPr/>
          </p:nvSpPr>
          <p:spPr bwMode="auto">
            <a:xfrm>
              <a:off x="1266" y="1640"/>
              <a:ext cx="1305"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12.57 million m</a:t>
              </a:r>
              <a:r>
                <a:rPr lang="en-US" sz="1600" b="0" baseline="30000">
                  <a:solidFill>
                    <a:schemeClr val="tx2"/>
                  </a:solidFill>
                </a:rPr>
                <a:t>3</a:t>
              </a:r>
              <a:endParaRPr lang="en-US" sz="1600" b="0">
                <a:solidFill>
                  <a:schemeClr val="tx2"/>
                </a:solidFill>
              </a:endParaRPr>
            </a:p>
            <a:p>
              <a:pPr algn="r"/>
              <a:endParaRPr lang="en-US" sz="1600" b="0">
                <a:solidFill>
                  <a:schemeClr val="tx2"/>
                </a:solidFill>
              </a:endParaRPr>
            </a:p>
          </p:txBody>
        </p:sp>
        <p:sp>
          <p:nvSpPr>
            <p:cNvPr id="151619" name="Rectangle 1091"/>
            <p:cNvSpPr>
              <a:spLocks noChangeArrowheads="1"/>
            </p:cNvSpPr>
            <p:nvPr/>
          </p:nvSpPr>
          <p:spPr bwMode="auto">
            <a:xfrm>
              <a:off x="1266" y="1640"/>
              <a:ext cx="1305"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22" name="Group 1094"/>
          <p:cNvGrpSpPr>
            <a:grpSpLocks/>
          </p:cNvGrpSpPr>
          <p:nvPr/>
        </p:nvGrpSpPr>
        <p:grpSpPr bwMode="auto">
          <a:xfrm>
            <a:off x="5962650" y="3368675"/>
            <a:ext cx="2316163" cy="381000"/>
            <a:chOff x="2571" y="1640"/>
            <a:chExt cx="848" cy="374"/>
          </a:xfrm>
        </p:grpSpPr>
        <p:sp>
          <p:nvSpPr>
            <p:cNvPr id="151571" name="Rectangle 1043"/>
            <p:cNvSpPr>
              <a:spLocks noChangeArrowheads="1"/>
            </p:cNvSpPr>
            <p:nvPr/>
          </p:nvSpPr>
          <p:spPr bwMode="auto">
            <a:xfrm>
              <a:off x="2571" y="1640"/>
              <a:ext cx="848"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27.94 million m</a:t>
              </a:r>
              <a:r>
                <a:rPr lang="en-US" sz="1600" b="0" baseline="30000">
                  <a:solidFill>
                    <a:schemeClr val="tx2"/>
                  </a:solidFill>
                </a:rPr>
                <a:t>3</a:t>
              </a:r>
              <a:r>
                <a:rPr lang="en-US" sz="1600" b="0">
                  <a:solidFill>
                    <a:schemeClr val="tx2"/>
                  </a:solidFill>
                </a:rPr>
                <a:t> </a:t>
              </a:r>
            </a:p>
            <a:p>
              <a:pPr algn="r"/>
              <a:endParaRPr lang="en-US" sz="1600" b="0">
                <a:solidFill>
                  <a:schemeClr val="tx2"/>
                </a:solidFill>
              </a:endParaRPr>
            </a:p>
          </p:txBody>
        </p:sp>
        <p:sp>
          <p:nvSpPr>
            <p:cNvPr id="151621" name="Rectangle 1093"/>
            <p:cNvSpPr>
              <a:spLocks noChangeArrowheads="1"/>
            </p:cNvSpPr>
            <p:nvPr/>
          </p:nvSpPr>
          <p:spPr bwMode="auto">
            <a:xfrm>
              <a:off x="2571" y="1640"/>
              <a:ext cx="848"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24" name="Group 1096"/>
          <p:cNvGrpSpPr>
            <a:grpSpLocks/>
          </p:cNvGrpSpPr>
          <p:nvPr/>
        </p:nvGrpSpPr>
        <p:grpSpPr bwMode="auto">
          <a:xfrm>
            <a:off x="896938" y="3749675"/>
            <a:ext cx="2493962" cy="382588"/>
            <a:chOff x="0" y="2014"/>
            <a:chExt cx="1266" cy="374"/>
          </a:xfrm>
        </p:grpSpPr>
        <p:sp>
          <p:nvSpPr>
            <p:cNvPr id="151572" name="Rectangle 1044"/>
            <p:cNvSpPr>
              <a:spLocks noChangeArrowheads="1"/>
            </p:cNvSpPr>
            <p:nvPr/>
          </p:nvSpPr>
          <p:spPr bwMode="auto">
            <a:xfrm>
              <a:off x="0" y="2014"/>
              <a:ext cx="1266" cy="374"/>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Height </a:t>
              </a:r>
            </a:p>
            <a:p>
              <a:pPr algn="just"/>
              <a:endParaRPr lang="en-US" sz="1600" b="0">
                <a:solidFill>
                  <a:schemeClr val="tx2"/>
                </a:solidFill>
              </a:endParaRPr>
            </a:p>
          </p:txBody>
        </p:sp>
        <p:sp>
          <p:nvSpPr>
            <p:cNvPr id="151623" name="Rectangle 1095"/>
            <p:cNvSpPr>
              <a:spLocks noChangeArrowheads="1"/>
            </p:cNvSpPr>
            <p:nvPr/>
          </p:nvSpPr>
          <p:spPr bwMode="auto">
            <a:xfrm>
              <a:off x="0" y="2014"/>
              <a:ext cx="1266"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26" name="Group 1098"/>
          <p:cNvGrpSpPr>
            <a:grpSpLocks/>
          </p:cNvGrpSpPr>
          <p:nvPr/>
        </p:nvGrpSpPr>
        <p:grpSpPr bwMode="auto">
          <a:xfrm>
            <a:off x="3390900" y="3749675"/>
            <a:ext cx="2571750" cy="382588"/>
            <a:chOff x="1266" y="2014"/>
            <a:chExt cx="1305" cy="374"/>
          </a:xfrm>
        </p:grpSpPr>
        <p:sp>
          <p:nvSpPr>
            <p:cNvPr id="151573" name="Rectangle 1045"/>
            <p:cNvSpPr>
              <a:spLocks noChangeArrowheads="1"/>
            </p:cNvSpPr>
            <p:nvPr/>
          </p:nvSpPr>
          <p:spPr bwMode="auto">
            <a:xfrm>
              <a:off x="1266" y="2014"/>
              <a:ext cx="1305"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196 meters</a:t>
              </a:r>
            </a:p>
            <a:p>
              <a:pPr algn="r"/>
              <a:endParaRPr lang="en-US" sz="1600" b="0">
                <a:solidFill>
                  <a:schemeClr val="tx2"/>
                </a:solidFill>
              </a:endParaRPr>
            </a:p>
          </p:txBody>
        </p:sp>
        <p:sp>
          <p:nvSpPr>
            <p:cNvPr id="151625" name="Rectangle 1097"/>
            <p:cNvSpPr>
              <a:spLocks noChangeArrowheads="1"/>
            </p:cNvSpPr>
            <p:nvPr/>
          </p:nvSpPr>
          <p:spPr bwMode="auto">
            <a:xfrm>
              <a:off x="1266" y="2014"/>
              <a:ext cx="1305"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28" name="Group 1100"/>
          <p:cNvGrpSpPr>
            <a:grpSpLocks/>
          </p:cNvGrpSpPr>
          <p:nvPr/>
        </p:nvGrpSpPr>
        <p:grpSpPr bwMode="auto">
          <a:xfrm>
            <a:off x="5962650" y="3749675"/>
            <a:ext cx="2316163" cy="382588"/>
            <a:chOff x="2571" y="2014"/>
            <a:chExt cx="848" cy="374"/>
          </a:xfrm>
        </p:grpSpPr>
        <p:sp>
          <p:nvSpPr>
            <p:cNvPr id="151574" name="Rectangle 1046"/>
            <p:cNvSpPr>
              <a:spLocks noChangeArrowheads="1"/>
            </p:cNvSpPr>
            <p:nvPr/>
          </p:nvSpPr>
          <p:spPr bwMode="auto">
            <a:xfrm>
              <a:off x="2571" y="2014"/>
              <a:ext cx="848"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181 meters </a:t>
              </a:r>
            </a:p>
            <a:p>
              <a:pPr algn="r"/>
              <a:endParaRPr lang="en-US" sz="1600" b="0">
                <a:solidFill>
                  <a:schemeClr val="tx2"/>
                </a:solidFill>
              </a:endParaRPr>
            </a:p>
          </p:txBody>
        </p:sp>
        <p:sp>
          <p:nvSpPr>
            <p:cNvPr id="151627" name="Rectangle 1099"/>
            <p:cNvSpPr>
              <a:spLocks noChangeArrowheads="1"/>
            </p:cNvSpPr>
            <p:nvPr/>
          </p:nvSpPr>
          <p:spPr bwMode="auto">
            <a:xfrm>
              <a:off x="2571" y="2014"/>
              <a:ext cx="848"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30" name="Group 1102"/>
          <p:cNvGrpSpPr>
            <a:grpSpLocks/>
          </p:cNvGrpSpPr>
          <p:nvPr/>
        </p:nvGrpSpPr>
        <p:grpSpPr bwMode="auto">
          <a:xfrm>
            <a:off x="896938" y="4132263"/>
            <a:ext cx="2493962" cy="525462"/>
            <a:chOff x="0" y="2388"/>
            <a:chExt cx="1266" cy="460"/>
          </a:xfrm>
        </p:grpSpPr>
        <p:sp>
          <p:nvSpPr>
            <p:cNvPr id="151575" name="Rectangle 1047"/>
            <p:cNvSpPr>
              <a:spLocks noChangeArrowheads="1"/>
            </p:cNvSpPr>
            <p:nvPr/>
          </p:nvSpPr>
          <p:spPr bwMode="auto">
            <a:xfrm>
              <a:off x="0" y="2388"/>
              <a:ext cx="1266" cy="460"/>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Length of the dam</a:t>
              </a:r>
            </a:p>
            <a:p>
              <a:pPr algn="just"/>
              <a:endParaRPr lang="en-US" sz="1600" b="0">
                <a:solidFill>
                  <a:schemeClr val="tx2"/>
                </a:solidFill>
              </a:endParaRPr>
            </a:p>
          </p:txBody>
        </p:sp>
        <p:sp>
          <p:nvSpPr>
            <p:cNvPr id="151629" name="Rectangle 1101"/>
            <p:cNvSpPr>
              <a:spLocks noChangeArrowheads="1"/>
            </p:cNvSpPr>
            <p:nvPr/>
          </p:nvSpPr>
          <p:spPr bwMode="auto">
            <a:xfrm>
              <a:off x="0" y="2388"/>
              <a:ext cx="1266" cy="460"/>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32" name="Group 1104"/>
          <p:cNvGrpSpPr>
            <a:grpSpLocks/>
          </p:cNvGrpSpPr>
          <p:nvPr/>
        </p:nvGrpSpPr>
        <p:grpSpPr bwMode="auto">
          <a:xfrm>
            <a:off x="3390900" y="4132263"/>
            <a:ext cx="2571750" cy="525462"/>
            <a:chOff x="1266" y="2388"/>
            <a:chExt cx="1305" cy="460"/>
          </a:xfrm>
        </p:grpSpPr>
        <p:sp>
          <p:nvSpPr>
            <p:cNvPr id="151576" name="Rectangle 1048"/>
            <p:cNvSpPr>
              <a:spLocks noChangeArrowheads="1"/>
            </p:cNvSpPr>
            <p:nvPr/>
          </p:nvSpPr>
          <p:spPr bwMode="auto">
            <a:xfrm>
              <a:off x="1266" y="2388"/>
              <a:ext cx="1305" cy="460"/>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7,700 meters</a:t>
              </a:r>
              <a:br>
                <a:rPr lang="en-US" sz="1600" b="0">
                  <a:solidFill>
                    <a:schemeClr val="tx2"/>
                  </a:solidFill>
                </a:rPr>
              </a:br>
              <a:r>
                <a:rPr lang="en-US" sz="1600" b="0">
                  <a:solidFill>
                    <a:schemeClr val="tx2"/>
                  </a:solidFill>
                </a:rPr>
                <a:t>(concrete, rockfill and earth)</a:t>
              </a:r>
            </a:p>
            <a:p>
              <a:pPr algn="r"/>
              <a:endParaRPr lang="en-US" sz="1600" b="0">
                <a:solidFill>
                  <a:schemeClr val="tx2"/>
                </a:solidFill>
              </a:endParaRPr>
            </a:p>
          </p:txBody>
        </p:sp>
        <p:sp>
          <p:nvSpPr>
            <p:cNvPr id="151631" name="Rectangle 1103"/>
            <p:cNvSpPr>
              <a:spLocks noChangeArrowheads="1"/>
            </p:cNvSpPr>
            <p:nvPr/>
          </p:nvSpPr>
          <p:spPr bwMode="auto">
            <a:xfrm>
              <a:off x="1266" y="2388"/>
              <a:ext cx="1305" cy="460"/>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34" name="Group 1106"/>
          <p:cNvGrpSpPr>
            <a:grpSpLocks/>
          </p:cNvGrpSpPr>
          <p:nvPr/>
        </p:nvGrpSpPr>
        <p:grpSpPr bwMode="auto">
          <a:xfrm>
            <a:off x="5962650" y="4132263"/>
            <a:ext cx="2316163" cy="525462"/>
            <a:chOff x="2571" y="2388"/>
            <a:chExt cx="848" cy="460"/>
          </a:xfrm>
        </p:grpSpPr>
        <p:sp>
          <p:nvSpPr>
            <p:cNvPr id="151577" name="Rectangle 1049"/>
            <p:cNvSpPr>
              <a:spLocks noChangeArrowheads="1"/>
            </p:cNvSpPr>
            <p:nvPr/>
          </p:nvSpPr>
          <p:spPr bwMode="auto">
            <a:xfrm>
              <a:off x="2571" y="2388"/>
              <a:ext cx="848" cy="460"/>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2,309 meters</a:t>
              </a:r>
              <a:br>
                <a:rPr lang="en-US" sz="1600" b="0">
                  <a:solidFill>
                    <a:schemeClr val="tx2"/>
                  </a:solidFill>
                </a:rPr>
              </a:br>
              <a:r>
                <a:rPr lang="en-US" sz="1600" b="0">
                  <a:solidFill>
                    <a:schemeClr val="tx2"/>
                  </a:solidFill>
                </a:rPr>
                <a:t>(only concrete) </a:t>
              </a:r>
            </a:p>
            <a:p>
              <a:pPr algn="r"/>
              <a:endParaRPr lang="en-US" sz="1600" b="0">
                <a:solidFill>
                  <a:schemeClr val="tx2"/>
                </a:solidFill>
              </a:endParaRPr>
            </a:p>
          </p:txBody>
        </p:sp>
        <p:sp>
          <p:nvSpPr>
            <p:cNvPr id="151633" name="Rectangle 1105"/>
            <p:cNvSpPr>
              <a:spLocks noChangeArrowheads="1"/>
            </p:cNvSpPr>
            <p:nvPr/>
          </p:nvSpPr>
          <p:spPr bwMode="auto">
            <a:xfrm>
              <a:off x="2571" y="2388"/>
              <a:ext cx="848" cy="460"/>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36" name="Group 1108"/>
          <p:cNvGrpSpPr>
            <a:grpSpLocks/>
          </p:cNvGrpSpPr>
          <p:nvPr/>
        </p:nvGrpSpPr>
        <p:grpSpPr bwMode="auto">
          <a:xfrm>
            <a:off x="896938" y="4652963"/>
            <a:ext cx="2493962" cy="382587"/>
            <a:chOff x="0" y="2848"/>
            <a:chExt cx="1266" cy="374"/>
          </a:xfrm>
        </p:grpSpPr>
        <p:sp>
          <p:nvSpPr>
            <p:cNvPr id="151578" name="Rectangle 1050"/>
            <p:cNvSpPr>
              <a:spLocks noChangeArrowheads="1"/>
            </p:cNvSpPr>
            <p:nvPr/>
          </p:nvSpPr>
          <p:spPr bwMode="auto">
            <a:xfrm>
              <a:off x="0" y="2848"/>
              <a:ext cx="1266" cy="374"/>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Spillway:  capacity</a:t>
              </a:r>
            </a:p>
            <a:p>
              <a:pPr algn="just"/>
              <a:endParaRPr lang="en-US" sz="1600" b="0">
                <a:solidFill>
                  <a:schemeClr val="tx2"/>
                </a:solidFill>
              </a:endParaRPr>
            </a:p>
          </p:txBody>
        </p:sp>
        <p:sp>
          <p:nvSpPr>
            <p:cNvPr id="151635" name="Rectangle 1107"/>
            <p:cNvSpPr>
              <a:spLocks noChangeArrowheads="1"/>
            </p:cNvSpPr>
            <p:nvPr/>
          </p:nvSpPr>
          <p:spPr bwMode="auto">
            <a:xfrm>
              <a:off x="0" y="2848"/>
              <a:ext cx="1266"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38" name="Group 1110"/>
          <p:cNvGrpSpPr>
            <a:grpSpLocks/>
          </p:cNvGrpSpPr>
          <p:nvPr/>
        </p:nvGrpSpPr>
        <p:grpSpPr bwMode="auto">
          <a:xfrm>
            <a:off x="3390900" y="4652963"/>
            <a:ext cx="2571750" cy="382587"/>
            <a:chOff x="1266" y="2848"/>
            <a:chExt cx="1305" cy="374"/>
          </a:xfrm>
        </p:grpSpPr>
        <p:sp>
          <p:nvSpPr>
            <p:cNvPr id="151579" name="Rectangle 1051"/>
            <p:cNvSpPr>
              <a:spLocks noChangeArrowheads="1"/>
            </p:cNvSpPr>
            <p:nvPr/>
          </p:nvSpPr>
          <p:spPr bwMode="auto">
            <a:xfrm>
              <a:off x="1266" y="2848"/>
              <a:ext cx="1305"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62,200 m</a:t>
              </a:r>
              <a:r>
                <a:rPr lang="en-US" sz="1600" b="0" baseline="30000">
                  <a:solidFill>
                    <a:schemeClr val="tx2"/>
                  </a:solidFill>
                </a:rPr>
                <a:t>3</a:t>
              </a:r>
              <a:r>
                <a:rPr lang="en-US" sz="1600" b="0">
                  <a:solidFill>
                    <a:schemeClr val="tx2"/>
                  </a:solidFill>
                </a:rPr>
                <a:t>/s</a:t>
              </a:r>
            </a:p>
            <a:p>
              <a:pPr algn="r"/>
              <a:endParaRPr lang="en-US" sz="1600" b="0">
                <a:solidFill>
                  <a:schemeClr val="tx2"/>
                </a:solidFill>
              </a:endParaRPr>
            </a:p>
          </p:txBody>
        </p:sp>
        <p:sp>
          <p:nvSpPr>
            <p:cNvPr id="151637" name="Rectangle 1109"/>
            <p:cNvSpPr>
              <a:spLocks noChangeArrowheads="1"/>
            </p:cNvSpPr>
            <p:nvPr/>
          </p:nvSpPr>
          <p:spPr bwMode="auto">
            <a:xfrm>
              <a:off x="1266" y="2848"/>
              <a:ext cx="1305"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40" name="Group 1112"/>
          <p:cNvGrpSpPr>
            <a:grpSpLocks/>
          </p:cNvGrpSpPr>
          <p:nvPr/>
        </p:nvGrpSpPr>
        <p:grpSpPr bwMode="auto">
          <a:xfrm>
            <a:off x="5962650" y="4652963"/>
            <a:ext cx="2316163" cy="382587"/>
            <a:chOff x="2571" y="2848"/>
            <a:chExt cx="848" cy="374"/>
          </a:xfrm>
        </p:grpSpPr>
        <p:sp>
          <p:nvSpPr>
            <p:cNvPr id="151580" name="Rectangle 1052"/>
            <p:cNvSpPr>
              <a:spLocks noChangeArrowheads="1"/>
            </p:cNvSpPr>
            <p:nvPr/>
          </p:nvSpPr>
          <p:spPr bwMode="auto">
            <a:xfrm>
              <a:off x="2571" y="2848"/>
              <a:ext cx="848"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102,500 m</a:t>
              </a:r>
              <a:r>
                <a:rPr lang="en-US" sz="1600" b="0" baseline="30000">
                  <a:solidFill>
                    <a:schemeClr val="tx2"/>
                  </a:solidFill>
                </a:rPr>
                <a:t>3</a:t>
              </a:r>
              <a:r>
                <a:rPr lang="en-US" sz="1600" b="0">
                  <a:solidFill>
                    <a:schemeClr val="tx2"/>
                  </a:solidFill>
                </a:rPr>
                <a:t>/s</a:t>
              </a:r>
            </a:p>
            <a:p>
              <a:pPr algn="r"/>
              <a:endParaRPr lang="en-US" sz="1600" b="0">
                <a:solidFill>
                  <a:schemeClr val="tx2"/>
                </a:solidFill>
              </a:endParaRPr>
            </a:p>
          </p:txBody>
        </p:sp>
        <p:sp>
          <p:nvSpPr>
            <p:cNvPr id="151639" name="Rectangle 1111"/>
            <p:cNvSpPr>
              <a:spLocks noChangeArrowheads="1"/>
            </p:cNvSpPr>
            <p:nvPr/>
          </p:nvSpPr>
          <p:spPr bwMode="auto">
            <a:xfrm>
              <a:off x="2571" y="2848"/>
              <a:ext cx="848"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42" name="Group 1114"/>
          <p:cNvGrpSpPr>
            <a:grpSpLocks/>
          </p:cNvGrpSpPr>
          <p:nvPr/>
        </p:nvGrpSpPr>
        <p:grpSpPr bwMode="auto">
          <a:xfrm>
            <a:off x="896938" y="5035550"/>
            <a:ext cx="2493962" cy="382588"/>
            <a:chOff x="0" y="3222"/>
            <a:chExt cx="1266" cy="374"/>
          </a:xfrm>
        </p:grpSpPr>
        <p:sp>
          <p:nvSpPr>
            <p:cNvPr id="151581" name="Rectangle 1053"/>
            <p:cNvSpPr>
              <a:spLocks noChangeArrowheads="1"/>
            </p:cNvSpPr>
            <p:nvPr/>
          </p:nvSpPr>
          <p:spPr bwMode="auto">
            <a:xfrm>
              <a:off x="0" y="3222"/>
              <a:ext cx="1266" cy="374"/>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Excavations</a:t>
              </a:r>
            </a:p>
            <a:p>
              <a:pPr algn="just"/>
              <a:endParaRPr lang="en-US" sz="1600" b="0">
                <a:solidFill>
                  <a:schemeClr val="tx2"/>
                </a:solidFill>
              </a:endParaRPr>
            </a:p>
          </p:txBody>
        </p:sp>
        <p:sp>
          <p:nvSpPr>
            <p:cNvPr id="151641" name="Rectangle 1113"/>
            <p:cNvSpPr>
              <a:spLocks noChangeArrowheads="1"/>
            </p:cNvSpPr>
            <p:nvPr/>
          </p:nvSpPr>
          <p:spPr bwMode="auto">
            <a:xfrm>
              <a:off x="0" y="3222"/>
              <a:ext cx="1266"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44" name="Group 1116"/>
          <p:cNvGrpSpPr>
            <a:grpSpLocks/>
          </p:cNvGrpSpPr>
          <p:nvPr/>
        </p:nvGrpSpPr>
        <p:grpSpPr bwMode="auto">
          <a:xfrm>
            <a:off x="3390900" y="5035550"/>
            <a:ext cx="2571750" cy="382588"/>
            <a:chOff x="1266" y="3222"/>
            <a:chExt cx="1305" cy="374"/>
          </a:xfrm>
        </p:grpSpPr>
        <p:sp>
          <p:nvSpPr>
            <p:cNvPr id="151582" name="Rectangle 1054"/>
            <p:cNvSpPr>
              <a:spLocks noChangeArrowheads="1"/>
            </p:cNvSpPr>
            <p:nvPr/>
          </p:nvSpPr>
          <p:spPr bwMode="auto">
            <a:xfrm>
              <a:off x="1266" y="3222"/>
              <a:ext cx="1305"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63.85 million m</a:t>
              </a:r>
              <a:r>
                <a:rPr lang="en-US" sz="1600" b="0" baseline="30000">
                  <a:solidFill>
                    <a:schemeClr val="tx2"/>
                  </a:solidFill>
                </a:rPr>
                <a:t>3</a:t>
              </a:r>
              <a:endParaRPr lang="en-US" sz="1600" b="0">
                <a:solidFill>
                  <a:schemeClr val="tx2"/>
                </a:solidFill>
              </a:endParaRPr>
            </a:p>
            <a:p>
              <a:pPr algn="r"/>
              <a:endParaRPr lang="en-US" sz="1600" b="0">
                <a:solidFill>
                  <a:schemeClr val="tx2"/>
                </a:solidFill>
              </a:endParaRPr>
            </a:p>
          </p:txBody>
        </p:sp>
        <p:sp>
          <p:nvSpPr>
            <p:cNvPr id="151643" name="Rectangle 1115"/>
            <p:cNvSpPr>
              <a:spLocks noChangeArrowheads="1"/>
            </p:cNvSpPr>
            <p:nvPr/>
          </p:nvSpPr>
          <p:spPr bwMode="auto">
            <a:xfrm>
              <a:off x="1266" y="3222"/>
              <a:ext cx="1305"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46" name="Group 1118"/>
          <p:cNvGrpSpPr>
            <a:grpSpLocks/>
          </p:cNvGrpSpPr>
          <p:nvPr/>
        </p:nvGrpSpPr>
        <p:grpSpPr bwMode="auto">
          <a:xfrm>
            <a:off x="5962650" y="5035550"/>
            <a:ext cx="2316163" cy="382588"/>
            <a:chOff x="2571" y="3222"/>
            <a:chExt cx="848" cy="374"/>
          </a:xfrm>
        </p:grpSpPr>
        <p:sp>
          <p:nvSpPr>
            <p:cNvPr id="151583" name="Rectangle 1055"/>
            <p:cNvSpPr>
              <a:spLocks noChangeArrowheads="1"/>
            </p:cNvSpPr>
            <p:nvPr/>
          </p:nvSpPr>
          <p:spPr bwMode="auto">
            <a:xfrm>
              <a:off x="2571" y="3222"/>
              <a:ext cx="848"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113 million m</a:t>
              </a:r>
              <a:r>
                <a:rPr lang="en-US" sz="1600" b="0" baseline="30000">
                  <a:solidFill>
                    <a:schemeClr val="tx2"/>
                  </a:solidFill>
                </a:rPr>
                <a:t>3</a:t>
              </a:r>
              <a:endParaRPr lang="en-US" sz="1600" b="0">
                <a:solidFill>
                  <a:schemeClr val="tx2"/>
                </a:solidFill>
              </a:endParaRPr>
            </a:p>
            <a:p>
              <a:pPr algn="r"/>
              <a:endParaRPr lang="en-US" sz="1600" b="0">
                <a:solidFill>
                  <a:schemeClr val="tx2"/>
                </a:solidFill>
              </a:endParaRPr>
            </a:p>
          </p:txBody>
        </p:sp>
        <p:sp>
          <p:nvSpPr>
            <p:cNvPr id="151645" name="Rectangle 1117"/>
            <p:cNvSpPr>
              <a:spLocks noChangeArrowheads="1"/>
            </p:cNvSpPr>
            <p:nvPr/>
          </p:nvSpPr>
          <p:spPr bwMode="auto">
            <a:xfrm>
              <a:off x="2571" y="3222"/>
              <a:ext cx="848"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48" name="Group 1120"/>
          <p:cNvGrpSpPr>
            <a:grpSpLocks/>
          </p:cNvGrpSpPr>
          <p:nvPr/>
        </p:nvGrpSpPr>
        <p:grpSpPr bwMode="auto">
          <a:xfrm>
            <a:off x="896938" y="5418138"/>
            <a:ext cx="7381875" cy="381000"/>
            <a:chOff x="0" y="3596"/>
            <a:chExt cx="3419" cy="374"/>
          </a:xfrm>
        </p:grpSpPr>
        <p:sp>
          <p:nvSpPr>
            <p:cNvPr id="151585" name="Rectangle 1057"/>
            <p:cNvSpPr>
              <a:spLocks noChangeArrowheads="1"/>
            </p:cNvSpPr>
            <p:nvPr/>
          </p:nvSpPr>
          <p:spPr bwMode="auto">
            <a:xfrm>
              <a:off x="0" y="3596"/>
              <a:ext cx="3419" cy="374"/>
            </a:xfrm>
            <a:prstGeom prst="rect">
              <a:avLst/>
            </a:prstGeom>
            <a:noFill/>
            <a:ln w="12700">
              <a:noFill/>
              <a:miter lim="800000"/>
              <a:headEnd type="none" w="lg" len="med"/>
              <a:tailEnd type="none" w="lg" len="med"/>
            </a:ln>
            <a:effectLst/>
          </p:spPr>
          <p:txBody>
            <a:bodyPr/>
            <a:lstStyle/>
            <a:p>
              <a:pPr algn="just"/>
              <a:r>
                <a:rPr lang="en-US" sz="1600">
                  <a:solidFill>
                    <a:schemeClr val="tx2"/>
                  </a:solidFill>
                </a:rPr>
                <a:t>Reservoir</a:t>
              </a:r>
            </a:p>
            <a:p>
              <a:pPr algn="just"/>
              <a:endParaRPr lang="en-US" sz="1600" b="0">
                <a:solidFill>
                  <a:schemeClr val="tx2"/>
                </a:solidFill>
              </a:endParaRPr>
            </a:p>
          </p:txBody>
        </p:sp>
        <p:sp>
          <p:nvSpPr>
            <p:cNvPr id="151647" name="Rectangle 1119"/>
            <p:cNvSpPr>
              <a:spLocks noChangeArrowheads="1"/>
            </p:cNvSpPr>
            <p:nvPr/>
          </p:nvSpPr>
          <p:spPr bwMode="auto">
            <a:xfrm>
              <a:off x="0" y="3596"/>
              <a:ext cx="3419"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50" name="Group 1122"/>
          <p:cNvGrpSpPr>
            <a:grpSpLocks/>
          </p:cNvGrpSpPr>
          <p:nvPr/>
        </p:nvGrpSpPr>
        <p:grpSpPr bwMode="auto">
          <a:xfrm>
            <a:off x="896938" y="5799138"/>
            <a:ext cx="2493962" cy="550862"/>
            <a:chOff x="0" y="3970"/>
            <a:chExt cx="1266" cy="460"/>
          </a:xfrm>
        </p:grpSpPr>
        <p:sp>
          <p:nvSpPr>
            <p:cNvPr id="151586" name="Rectangle 1058"/>
            <p:cNvSpPr>
              <a:spLocks noChangeArrowheads="1"/>
            </p:cNvSpPr>
            <p:nvPr/>
          </p:nvSpPr>
          <p:spPr bwMode="auto">
            <a:xfrm>
              <a:off x="0" y="3970"/>
              <a:ext cx="1266" cy="460"/>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Length</a:t>
              </a:r>
              <a:br>
                <a:rPr lang="en-US" sz="1600" b="0">
                  <a:solidFill>
                    <a:schemeClr val="tx2"/>
                  </a:solidFill>
                </a:rPr>
              </a:br>
              <a:r>
                <a:rPr lang="en-US" sz="1600" b="0">
                  <a:solidFill>
                    <a:schemeClr val="tx2"/>
                  </a:solidFill>
                </a:rPr>
                <a:t>Área</a:t>
              </a:r>
            </a:p>
            <a:p>
              <a:pPr algn="just"/>
              <a:endParaRPr lang="en-US" sz="1600" b="0">
                <a:solidFill>
                  <a:schemeClr val="tx2"/>
                </a:solidFill>
              </a:endParaRPr>
            </a:p>
          </p:txBody>
        </p:sp>
        <p:sp>
          <p:nvSpPr>
            <p:cNvPr id="151649" name="Rectangle 1121"/>
            <p:cNvSpPr>
              <a:spLocks noChangeArrowheads="1"/>
            </p:cNvSpPr>
            <p:nvPr/>
          </p:nvSpPr>
          <p:spPr bwMode="auto">
            <a:xfrm>
              <a:off x="0" y="3970"/>
              <a:ext cx="1266" cy="460"/>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52" name="Group 1124"/>
          <p:cNvGrpSpPr>
            <a:grpSpLocks/>
          </p:cNvGrpSpPr>
          <p:nvPr/>
        </p:nvGrpSpPr>
        <p:grpSpPr bwMode="auto">
          <a:xfrm>
            <a:off x="3390900" y="5799138"/>
            <a:ext cx="2571750" cy="550862"/>
            <a:chOff x="1266" y="3970"/>
            <a:chExt cx="1305" cy="460"/>
          </a:xfrm>
        </p:grpSpPr>
        <p:sp>
          <p:nvSpPr>
            <p:cNvPr id="151587" name="Rectangle 1059"/>
            <p:cNvSpPr>
              <a:spLocks noChangeArrowheads="1"/>
            </p:cNvSpPr>
            <p:nvPr/>
          </p:nvSpPr>
          <p:spPr bwMode="auto">
            <a:xfrm>
              <a:off x="1266" y="3970"/>
              <a:ext cx="1305" cy="460"/>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170 km</a:t>
              </a:r>
              <a:br>
                <a:rPr lang="en-US" sz="1600" b="0">
                  <a:solidFill>
                    <a:schemeClr val="tx2"/>
                  </a:solidFill>
                </a:rPr>
              </a:br>
              <a:r>
                <a:rPr lang="en-US" sz="1600" b="0">
                  <a:solidFill>
                    <a:schemeClr val="tx2"/>
                  </a:solidFill>
                </a:rPr>
                <a:t>1,350 km</a:t>
              </a:r>
              <a:r>
                <a:rPr lang="en-US" sz="1600" b="0" baseline="30000">
                  <a:solidFill>
                    <a:schemeClr val="tx2"/>
                  </a:solidFill>
                </a:rPr>
                <a:t>2</a:t>
              </a:r>
              <a:endParaRPr lang="en-US" sz="1600" b="0">
                <a:solidFill>
                  <a:schemeClr val="tx2"/>
                </a:solidFill>
              </a:endParaRPr>
            </a:p>
            <a:p>
              <a:pPr algn="r"/>
              <a:endParaRPr lang="en-US" sz="1600" b="0">
                <a:solidFill>
                  <a:schemeClr val="tx2"/>
                </a:solidFill>
              </a:endParaRPr>
            </a:p>
          </p:txBody>
        </p:sp>
        <p:sp>
          <p:nvSpPr>
            <p:cNvPr id="151651" name="Rectangle 1123"/>
            <p:cNvSpPr>
              <a:spLocks noChangeArrowheads="1"/>
            </p:cNvSpPr>
            <p:nvPr/>
          </p:nvSpPr>
          <p:spPr bwMode="auto">
            <a:xfrm>
              <a:off x="1266" y="3970"/>
              <a:ext cx="1305" cy="460"/>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54" name="Group 1126"/>
          <p:cNvGrpSpPr>
            <a:grpSpLocks/>
          </p:cNvGrpSpPr>
          <p:nvPr/>
        </p:nvGrpSpPr>
        <p:grpSpPr bwMode="auto">
          <a:xfrm>
            <a:off x="5962650" y="5799138"/>
            <a:ext cx="2316163" cy="550862"/>
            <a:chOff x="2571" y="3970"/>
            <a:chExt cx="848" cy="460"/>
          </a:xfrm>
        </p:grpSpPr>
        <p:sp>
          <p:nvSpPr>
            <p:cNvPr id="151588" name="Rectangle 1060"/>
            <p:cNvSpPr>
              <a:spLocks noChangeArrowheads="1"/>
            </p:cNvSpPr>
            <p:nvPr/>
          </p:nvSpPr>
          <p:spPr bwMode="auto">
            <a:xfrm>
              <a:off x="2571" y="3970"/>
              <a:ext cx="848" cy="460"/>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600 km</a:t>
              </a:r>
              <a:br>
                <a:rPr lang="en-US" sz="1600" b="0">
                  <a:solidFill>
                    <a:schemeClr val="tx2"/>
                  </a:solidFill>
                </a:rPr>
              </a:br>
              <a:r>
                <a:rPr lang="en-US" sz="1600" b="0">
                  <a:solidFill>
                    <a:schemeClr val="tx2"/>
                  </a:solidFill>
                </a:rPr>
                <a:t>1,084 km</a:t>
              </a:r>
              <a:r>
                <a:rPr lang="en-US" sz="1600" b="0" baseline="30000">
                  <a:solidFill>
                    <a:schemeClr val="tx2"/>
                  </a:solidFill>
                </a:rPr>
                <a:t>2</a:t>
              </a:r>
              <a:r>
                <a:rPr lang="en-US" sz="1600" b="0">
                  <a:solidFill>
                    <a:schemeClr val="tx2"/>
                  </a:solidFill>
                </a:rPr>
                <a:t> </a:t>
              </a:r>
            </a:p>
          </p:txBody>
        </p:sp>
        <p:sp>
          <p:nvSpPr>
            <p:cNvPr id="151653" name="Rectangle 1125"/>
            <p:cNvSpPr>
              <a:spLocks noChangeArrowheads="1"/>
            </p:cNvSpPr>
            <p:nvPr/>
          </p:nvSpPr>
          <p:spPr bwMode="auto">
            <a:xfrm>
              <a:off x="2571" y="3970"/>
              <a:ext cx="848" cy="460"/>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58" name="Group 1130"/>
          <p:cNvGrpSpPr>
            <a:grpSpLocks/>
          </p:cNvGrpSpPr>
          <p:nvPr/>
        </p:nvGrpSpPr>
        <p:grpSpPr bwMode="auto">
          <a:xfrm>
            <a:off x="896938" y="6345238"/>
            <a:ext cx="2493962" cy="382587"/>
            <a:chOff x="0" y="4890"/>
            <a:chExt cx="1266" cy="374"/>
          </a:xfrm>
        </p:grpSpPr>
        <p:sp>
          <p:nvSpPr>
            <p:cNvPr id="151590" name="Rectangle 1062"/>
            <p:cNvSpPr>
              <a:spLocks noChangeArrowheads="1"/>
            </p:cNvSpPr>
            <p:nvPr/>
          </p:nvSpPr>
          <p:spPr bwMode="auto">
            <a:xfrm>
              <a:off x="0" y="4890"/>
              <a:ext cx="1266" cy="374"/>
            </a:xfrm>
            <a:prstGeom prst="rect">
              <a:avLst/>
            </a:prstGeom>
            <a:noFill/>
            <a:ln w="12700">
              <a:noFill/>
              <a:miter lim="800000"/>
              <a:headEnd type="none" w="lg" len="med"/>
              <a:tailEnd type="none" w="lg" len="med"/>
            </a:ln>
            <a:effectLst/>
          </p:spPr>
          <p:txBody>
            <a:bodyPr/>
            <a:lstStyle/>
            <a:p>
              <a:pPr algn="just"/>
              <a:r>
                <a:rPr lang="en-US" sz="1600" b="0">
                  <a:solidFill>
                    <a:schemeClr val="tx2"/>
                  </a:solidFill>
                </a:rPr>
                <a:t>Number of people resettled</a:t>
              </a:r>
            </a:p>
            <a:p>
              <a:pPr algn="just"/>
              <a:endParaRPr lang="en-US" sz="1600" b="0">
                <a:solidFill>
                  <a:schemeClr val="tx2"/>
                </a:solidFill>
              </a:endParaRPr>
            </a:p>
          </p:txBody>
        </p:sp>
        <p:sp>
          <p:nvSpPr>
            <p:cNvPr id="151657" name="Rectangle 1129"/>
            <p:cNvSpPr>
              <a:spLocks noChangeArrowheads="1"/>
            </p:cNvSpPr>
            <p:nvPr/>
          </p:nvSpPr>
          <p:spPr bwMode="auto">
            <a:xfrm>
              <a:off x="0" y="4890"/>
              <a:ext cx="1266"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60" name="Group 1132"/>
          <p:cNvGrpSpPr>
            <a:grpSpLocks/>
          </p:cNvGrpSpPr>
          <p:nvPr/>
        </p:nvGrpSpPr>
        <p:grpSpPr bwMode="auto">
          <a:xfrm>
            <a:off x="3390900" y="6345238"/>
            <a:ext cx="2571750" cy="382587"/>
            <a:chOff x="1266" y="4890"/>
            <a:chExt cx="1305" cy="374"/>
          </a:xfrm>
        </p:grpSpPr>
        <p:sp>
          <p:nvSpPr>
            <p:cNvPr id="151591" name="Rectangle 1063"/>
            <p:cNvSpPr>
              <a:spLocks noChangeArrowheads="1"/>
            </p:cNvSpPr>
            <p:nvPr/>
          </p:nvSpPr>
          <p:spPr bwMode="auto">
            <a:xfrm>
              <a:off x="1266" y="4890"/>
              <a:ext cx="1305"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4 thousand</a:t>
              </a:r>
            </a:p>
            <a:p>
              <a:pPr algn="r"/>
              <a:endParaRPr lang="en-US" sz="1600" b="0">
                <a:solidFill>
                  <a:schemeClr val="tx2"/>
                </a:solidFill>
              </a:endParaRPr>
            </a:p>
          </p:txBody>
        </p:sp>
        <p:sp>
          <p:nvSpPr>
            <p:cNvPr id="151659" name="Rectangle 1131"/>
            <p:cNvSpPr>
              <a:spLocks noChangeArrowheads="1"/>
            </p:cNvSpPr>
            <p:nvPr/>
          </p:nvSpPr>
          <p:spPr bwMode="auto">
            <a:xfrm>
              <a:off x="1266" y="4890"/>
              <a:ext cx="1305"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grpSp>
        <p:nvGrpSpPr>
          <p:cNvPr id="151662" name="Group 1134"/>
          <p:cNvGrpSpPr>
            <a:grpSpLocks/>
          </p:cNvGrpSpPr>
          <p:nvPr/>
        </p:nvGrpSpPr>
        <p:grpSpPr bwMode="auto">
          <a:xfrm>
            <a:off x="5962650" y="6345238"/>
            <a:ext cx="2316163" cy="382587"/>
            <a:chOff x="2571" y="4890"/>
            <a:chExt cx="848" cy="374"/>
          </a:xfrm>
        </p:grpSpPr>
        <p:sp>
          <p:nvSpPr>
            <p:cNvPr id="151592" name="Rectangle 1064"/>
            <p:cNvSpPr>
              <a:spLocks noChangeArrowheads="1"/>
            </p:cNvSpPr>
            <p:nvPr/>
          </p:nvSpPr>
          <p:spPr bwMode="auto">
            <a:xfrm>
              <a:off x="2571" y="4890"/>
              <a:ext cx="848" cy="374"/>
            </a:xfrm>
            <a:prstGeom prst="rect">
              <a:avLst/>
            </a:prstGeom>
            <a:noFill/>
            <a:ln w="12700">
              <a:noFill/>
              <a:miter lim="800000"/>
              <a:headEnd type="none" w="lg" len="med"/>
              <a:tailEnd type="none" w="lg" len="med"/>
            </a:ln>
            <a:effectLst/>
          </p:spPr>
          <p:txBody>
            <a:bodyPr/>
            <a:lstStyle/>
            <a:p>
              <a:pPr algn="r"/>
              <a:r>
                <a:rPr lang="en-US" sz="1600" b="0">
                  <a:solidFill>
                    <a:schemeClr val="tx2"/>
                  </a:solidFill>
                </a:rPr>
                <a:t>1.1 million </a:t>
              </a:r>
            </a:p>
            <a:p>
              <a:pPr algn="r"/>
              <a:endParaRPr lang="en-US" sz="1600" b="0">
                <a:solidFill>
                  <a:schemeClr val="tx2"/>
                </a:solidFill>
              </a:endParaRPr>
            </a:p>
          </p:txBody>
        </p:sp>
        <p:sp>
          <p:nvSpPr>
            <p:cNvPr id="151661" name="Rectangle 1133"/>
            <p:cNvSpPr>
              <a:spLocks noChangeArrowheads="1"/>
            </p:cNvSpPr>
            <p:nvPr/>
          </p:nvSpPr>
          <p:spPr bwMode="auto">
            <a:xfrm>
              <a:off x="2571" y="4890"/>
              <a:ext cx="848" cy="374"/>
            </a:xfrm>
            <a:prstGeom prst="rect">
              <a:avLst/>
            </a:prstGeom>
            <a:noFill/>
            <a:ln w="7">
              <a:solidFill>
                <a:srgbClr val="A0A0A0"/>
              </a:solidFill>
              <a:miter lim="800000"/>
              <a:headEnd type="none" w="lg" len="med"/>
              <a:tailEnd type="none" w="lg" len="med"/>
            </a:ln>
            <a:effectLst/>
          </p:spPr>
          <p:txBody>
            <a:bodyPr wrap="none" anchor="ctr">
              <a:spAutoFit/>
            </a:bodyPr>
            <a:lstStyle/>
            <a:p>
              <a:endParaRPr lang="en-US"/>
            </a:p>
          </p:txBody>
        </p:sp>
      </p:grpSp>
      <p:pic>
        <p:nvPicPr>
          <p:cNvPr id="151668" name="Picture 1140" descr="5">
            <a:hlinkClick r:id="rId2" action="ppaction://hlinksldjump"/>
          </p:cNvPr>
          <p:cNvPicPr>
            <a:picLocks noChangeAspect="1" noChangeArrowheads="1"/>
          </p:cNvPicPr>
          <p:nvPr/>
        </p:nvPicPr>
        <p:blipFill>
          <a:blip r:embed="rId3" cstate="print"/>
          <a:srcRect/>
          <a:stretch>
            <a:fillRect/>
          </a:stretch>
        </p:blipFill>
        <p:spPr bwMode="auto">
          <a:xfrm>
            <a:off x="642938" y="265113"/>
            <a:ext cx="1141412" cy="1144587"/>
          </a:xfrm>
          <a:prstGeom prst="rect">
            <a:avLst/>
          </a:prstGeom>
          <a:noFill/>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1" name="Rectangle 5"/>
          <p:cNvSpPr>
            <a:spLocks noGrp="1" noChangeArrowheads="1"/>
          </p:cNvSpPr>
          <p:nvPr>
            <p:ph type="title"/>
          </p:nvPr>
        </p:nvSpPr>
        <p:spPr>
          <a:effectLst/>
        </p:spPr>
        <p:txBody>
          <a:bodyPr/>
          <a:lstStyle/>
          <a:p>
            <a:r>
              <a:rPr lang="en-US"/>
              <a:t>Itaipu versus Three Gorges</a:t>
            </a:r>
          </a:p>
        </p:txBody>
      </p:sp>
      <p:sp>
        <p:nvSpPr>
          <p:cNvPr id="152582" name="Rectangle 6"/>
          <p:cNvSpPr>
            <a:spLocks noGrp="1" noChangeArrowheads="1"/>
          </p:cNvSpPr>
          <p:nvPr>
            <p:ph type="body" idx="1"/>
          </p:nvPr>
        </p:nvSpPr>
        <p:spPr/>
        <p:txBody>
          <a:bodyPr/>
          <a:lstStyle/>
          <a:p>
            <a:pPr>
              <a:lnSpc>
                <a:spcPct val="90000"/>
              </a:lnSpc>
            </a:pPr>
            <a:r>
              <a:rPr lang="en-US" sz="2800"/>
              <a:t>Itaipu will continue for many years to be the greatest hydro plant in the world regarding the most important feature of a plant of this type: energy production. </a:t>
            </a:r>
          </a:p>
          <a:p>
            <a:pPr>
              <a:lnSpc>
                <a:spcPct val="90000"/>
              </a:lnSpc>
            </a:pPr>
            <a:r>
              <a:rPr lang="en-US" sz="2800"/>
              <a:t>Even before utilizing the two additional generator units, to be installed by 2004, Itaipu already attained the production milestone of 93.4 billion kWh/year, </a:t>
            </a:r>
          </a:p>
          <a:p>
            <a:pPr>
              <a:lnSpc>
                <a:spcPct val="90000"/>
              </a:lnSpc>
            </a:pPr>
            <a:r>
              <a:rPr lang="en-US" sz="2800"/>
              <a:t>The forecast for the Three Gorges is 84 billion kWh/year (9.6 gW average)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effectLst/>
        </p:spPr>
        <p:txBody>
          <a:bodyPr/>
          <a:lstStyle/>
          <a:p>
            <a:r>
              <a:rPr lang="en-US"/>
              <a:t>Itaipu versus Three Gorges</a:t>
            </a:r>
          </a:p>
        </p:txBody>
      </p:sp>
      <p:sp>
        <p:nvSpPr>
          <p:cNvPr id="154627" name="Rectangle 3"/>
          <p:cNvSpPr>
            <a:spLocks noGrp="1" noChangeArrowheads="1"/>
          </p:cNvSpPr>
          <p:nvPr>
            <p:ph type="body" idx="1"/>
          </p:nvPr>
        </p:nvSpPr>
        <p:spPr/>
        <p:txBody>
          <a:bodyPr/>
          <a:lstStyle/>
          <a:p>
            <a:pPr>
              <a:lnSpc>
                <a:spcPct val="90000"/>
              </a:lnSpc>
            </a:pPr>
            <a:r>
              <a:rPr lang="en-US" sz="2800"/>
              <a:t>In summary, in spite of having less installed power than Three Gorges and with eight fewer generator units, Itaipu has a greater production than that specified in the project of the Chinese hydro plant.</a:t>
            </a:r>
          </a:p>
          <a:p>
            <a:pPr>
              <a:lnSpc>
                <a:spcPct val="90000"/>
              </a:lnSpc>
            </a:pPr>
            <a:r>
              <a:rPr lang="en-US" sz="2800"/>
              <a:t>This record can only be maintained because Nature is on our side. The flow of the Paraná River is more stable than that of the Yang-tse, </a:t>
            </a:r>
          </a:p>
          <a:p>
            <a:pPr>
              <a:lnSpc>
                <a:spcPct val="90000"/>
              </a:lnSpc>
            </a:pPr>
            <a:r>
              <a:rPr lang="en-US" sz="2800"/>
              <a:t>The waters of our "Great Paraná" are regulated by dozens of power plants located upstream form Itaipu. </a:t>
            </a:r>
            <a:br>
              <a:rPr lang="en-US" sz="2800"/>
            </a:br>
            <a:endParaRPr lang="en-US" sz="28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050"/>
          <p:cNvSpPr>
            <a:spLocks noGrp="1" noChangeArrowheads="1"/>
          </p:cNvSpPr>
          <p:nvPr>
            <p:ph type="title"/>
          </p:nvPr>
        </p:nvSpPr>
        <p:spPr>
          <a:effectLst/>
        </p:spPr>
        <p:txBody>
          <a:bodyPr/>
          <a:lstStyle/>
          <a:p>
            <a:r>
              <a:rPr lang="en-US"/>
              <a:t>Optimal Generating Capacity?</a:t>
            </a:r>
          </a:p>
        </p:txBody>
      </p:sp>
      <p:sp>
        <p:nvSpPr>
          <p:cNvPr id="155651" name="Rectangle 2051"/>
          <p:cNvSpPr>
            <a:spLocks noGrp="1" noChangeArrowheads="1"/>
          </p:cNvSpPr>
          <p:nvPr>
            <p:ph type="body" idx="1"/>
          </p:nvPr>
        </p:nvSpPr>
        <p:spPr/>
        <p:txBody>
          <a:bodyPr/>
          <a:lstStyle/>
          <a:p>
            <a:r>
              <a:rPr lang="en-US" sz="2800"/>
              <a:t>Why is the average production of Three Gorges only 9.6 gW while installed capacity is 18.2 gW?</a:t>
            </a:r>
          </a:p>
          <a:p>
            <a:r>
              <a:rPr lang="en-US" sz="2800"/>
              <a:t>Identify the important parameters</a:t>
            </a:r>
          </a:p>
          <a:p>
            <a:r>
              <a:rPr lang="en-US" sz="2800"/>
              <a:t>Contrast run of the river (Fall Creek power plant) with reservoir operation</a:t>
            </a:r>
          </a:p>
          <a:p>
            <a:pPr lvl="1"/>
            <a:r>
              <a:rPr lang="en-US" sz="2400"/>
              <a:t>Why might you build generating capacity in excess of average production?</a:t>
            </a:r>
          </a:p>
          <a:p>
            <a:pPr lvl="1"/>
            <a:r>
              <a:rPr lang="en-US" sz="2400"/>
              <a:t>What analysis would need to be performed to determine how much generating capacity should be installed?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1" name="Rectangle 5"/>
          <p:cNvSpPr>
            <a:spLocks noGrp="1" noChangeArrowheads="1"/>
          </p:cNvSpPr>
          <p:nvPr>
            <p:ph type="title"/>
          </p:nvPr>
        </p:nvSpPr>
        <p:spPr/>
        <p:txBody>
          <a:bodyPr/>
          <a:lstStyle/>
          <a:p>
            <a:r>
              <a:rPr lang="en-US"/>
              <a:t>Fall Creek Flow</a:t>
            </a:r>
          </a:p>
        </p:txBody>
      </p:sp>
      <p:pic>
        <p:nvPicPr>
          <p:cNvPr id="208900" name="Picture 4"/>
          <p:cNvPicPr>
            <a:picLocks noChangeAspect="1" noChangeArrowheads="1"/>
          </p:cNvPicPr>
          <p:nvPr/>
        </p:nvPicPr>
        <p:blipFill>
          <a:blip r:embed="rId2" cstate="print"/>
          <a:srcRect/>
          <a:stretch>
            <a:fillRect/>
          </a:stretch>
        </p:blipFill>
        <p:spPr bwMode="auto">
          <a:xfrm>
            <a:off x="392113" y="1636713"/>
            <a:ext cx="8404225" cy="5221287"/>
          </a:xfrm>
          <a:prstGeom prst="rect">
            <a:avLst/>
          </a:prstGeom>
          <a:noFill/>
          <a:ln w="9525">
            <a:noFill/>
            <a:miter lim="800000"/>
            <a:headEnd/>
            <a:tailEnd/>
          </a:ln>
        </p:spPr>
      </p:pic>
      <p:grpSp>
        <p:nvGrpSpPr>
          <p:cNvPr id="208904" name="Group 8"/>
          <p:cNvGrpSpPr>
            <a:grpSpLocks/>
          </p:cNvGrpSpPr>
          <p:nvPr/>
        </p:nvGrpSpPr>
        <p:grpSpPr bwMode="auto">
          <a:xfrm>
            <a:off x="915988" y="3451225"/>
            <a:ext cx="8062912" cy="519113"/>
            <a:chOff x="577" y="2174"/>
            <a:chExt cx="5079" cy="327"/>
          </a:xfrm>
        </p:grpSpPr>
        <p:sp>
          <p:nvSpPr>
            <p:cNvPr id="208902" name="Line 6"/>
            <p:cNvSpPr>
              <a:spLocks noChangeShapeType="1"/>
            </p:cNvSpPr>
            <p:nvPr/>
          </p:nvSpPr>
          <p:spPr bwMode="auto">
            <a:xfrm>
              <a:off x="923" y="2337"/>
              <a:ext cx="4733"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577" y="2174"/>
              <a:ext cx="396" cy="327"/>
            </a:xfrm>
            <a:prstGeom prst="rect">
              <a:avLst/>
            </a:prstGeom>
            <a:noFill/>
            <a:ln w="12700">
              <a:noFill/>
              <a:miter lim="800000"/>
              <a:headEnd type="none" w="lg" len="med"/>
              <a:tailEnd type="none" w="lg" len="med"/>
            </a:ln>
            <a:effectLst/>
          </p:spPr>
          <p:txBody>
            <a:bodyPr wrap="none">
              <a:spAutoFit/>
            </a:bodyPr>
            <a:lstStyle/>
            <a:p>
              <a:r>
                <a:rPr lang="en-US"/>
                <a:t>3.5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a:effectLst/>
        </p:spPr>
        <p:txBody>
          <a:bodyPr/>
          <a:lstStyle/>
          <a:p>
            <a:r>
              <a:rPr lang="en-US"/>
              <a:t>Hydropower Advantages</a:t>
            </a:r>
          </a:p>
        </p:txBody>
      </p:sp>
      <p:sp>
        <p:nvSpPr>
          <p:cNvPr id="131075" name="Rectangle 1027"/>
          <p:cNvSpPr>
            <a:spLocks noGrp="1" noChangeArrowheads="1"/>
          </p:cNvSpPr>
          <p:nvPr>
            <p:ph type="body" idx="1"/>
          </p:nvPr>
        </p:nvSpPr>
        <p:spPr/>
        <p:txBody>
          <a:bodyPr/>
          <a:lstStyle/>
          <a:p>
            <a:r>
              <a:rPr lang="en-US"/>
              <a:t>Renewable</a:t>
            </a:r>
          </a:p>
          <a:p>
            <a:r>
              <a:rPr lang="en-US"/>
              <a:t>No CO</a:t>
            </a:r>
            <a:r>
              <a:rPr lang="en-US" baseline="-25000"/>
              <a:t>2</a:t>
            </a:r>
            <a:r>
              <a:rPr lang="en-US"/>
              <a:t> production</a:t>
            </a:r>
          </a:p>
          <a:p>
            <a:r>
              <a:rPr lang="en-US"/>
              <a:t>Quick response to changing demand</a:t>
            </a:r>
          </a:p>
          <a:p>
            <a:r>
              <a:rPr lang="en-US"/>
              <a:t>Ideal for providing peak demands</a:t>
            </a:r>
          </a:p>
          <a:p>
            <a:r>
              <a:rPr lang="en-US"/>
              <a:t>Potential Energy storage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Freeform 1029"/>
          <p:cNvSpPr>
            <a:spLocks/>
          </p:cNvSpPr>
          <p:nvPr/>
        </p:nvSpPr>
        <p:spPr bwMode="auto">
          <a:xfrm>
            <a:off x="1987550" y="2327275"/>
            <a:ext cx="6902450" cy="4137025"/>
          </a:xfrm>
          <a:custGeom>
            <a:avLst/>
            <a:gdLst/>
            <a:ahLst/>
            <a:cxnLst>
              <a:cxn ang="0">
                <a:pos x="0" y="1770"/>
              </a:cxn>
              <a:cxn ang="0">
                <a:pos x="1013" y="1328"/>
              </a:cxn>
              <a:cxn ang="0">
                <a:pos x="1220" y="1131"/>
              </a:cxn>
              <a:cxn ang="0">
                <a:pos x="1840" y="826"/>
              </a:cxn>
              <a:cxn ang="0">
                <a:pos x="1987" y="531"/>
              </a:cxn>
              <a:cxn ang="0">
                <a:pos x="2813" y="10"/>
              </a:cxn>
              <a:cxn ang="0">
                <a:pos x="4348" y="0"/>
              </a:cxn>
              <a:cxn ang="0">
                <a:pos x="2843" y="2606"/>
              </a:cxn>
              <a:cxn ang="0">
                <a:pos x="286" y="2528"/>
              </a:cxn>
              <a:cxn ang="0">
                <a:pos x="0" y="1770"/>
              </a:cxn>
            </a:cxnLst>
            <a:rect l="0" t="0" r="r" b="b"/>
            <a:pathLst>
              <a:path w="4348" h="2606">
                <a:moveTo>
                  <a:pt x="0" y="1770"/>
                </a:moveTo>
                <a:lnTo>
                  <a:pt x="1013" y="1328"/>
                </a:lnTo>
                <a:lnTo>
                  <a:pt x="1220" y="1131"/>
                </a:lnTo>
                <a:lnTo>
                  <a:pt x="1840" y="826"/>
                </a:lnTo>
                <a:lnTo>
                  <a:pt x="1987" y="531"/>
                </a:lnTo>
                <a:lnTo>
                  <a:pt x="2813" y="10"/>
                </a:lnTo>
                <a:lnTo>
                  <a:pt x="4348" y="0"/>
                </a:lnTo>
                <a:lnTo>
                  <a:pt x="2843" y="2606"/>
                </a:lnTo>
                <a:lnTo>
                  <a:pt x="286" y="2528"/>
                </a:lnTo>
                <a:lnTo>
                  <a:pt x="0" y="1770"/>
                </a:lnTo>
                <a:close/>
              </a:path>
            </a:pathLst>
          </a:custGeom>
          <a:solidFill>
            <a:schemeClr val="tx1"/>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73730" name="Rectangle 1026"/>
          <p:cNvSpPr>
            <a:spLocks noGrp="1" noChangeArrowheads="1"/>
          </p:cNvSpPr>
          <p:nvPr>
            <p:ph type="title"/>
          </p:nvPr>
        </p:nvSpPr>
        <p:spPr>
          <a:effectLst/>
        </p:spPr>
        <p:txBody>
          <a:bodyPr/>
          <a:lstStyle/>
          <a:p>
            <a:r>
              <a:rPr lang="en-US"/>
              <a:t>Pumped-storage</a:t>
            </a:r>
          </a:p>
        </p:txBody>
      </p:sp>
      <p:pic>
        <p:nvPicPr>
          <p:cNvPr id="73731" name="Picture 102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428750" y="1908175"/>
            <a:ext cx="7715250" cy="4949825"/>
          </a:xfrm>
          <a:prstGeom prst="rect">
            <a:avLst/>
          </a:prstGeom>
          <a:noFill/>
          <a:ln w="12700">
            <a:noFill/>
            <a:miter lim="800000"/>
            <a:headEnd/>
            <a:tailEnd/>
          </a:ln>
          <a:effectLst/>
        </p:spPr>
      </p:pic>
      <p:sp>
        <p:nvSpPr>
          <p:cNvPr id="73732" name="Text Box 1028"/>
          <p:cNvSpPr txBox="1">
            <a:spLocks noChangeArrowheads="1"/>
          </p:cNvSpPr>
          <p:nvPr/>
        </p:nvSpPr>
        <p:spPr bwMode="auto">
          <a:xfrm>
            <a:off x="0" y="2305050"/>
            <a:ext cx="5556250" cy="2627313"/>
          </a:xfrm>
          <a:prstGeom prst="rect">
            <a:avLst/>
          </a:prstGeom>
          <a:noFill/>
          <a:ln w="12700">
            <a:noFill/>
            <a:miter lim="800000"/>
            <a:headEnd/>
            <a:tailEnd/>
          </a:ln>
          <a:effectLst/>
        </p:spPr>
        <p:txBody>
          <a:bodyPr>
            <a:spAutoFit/>
          </a:bodyPr>
          <a:lstStyle/>
          <a:p>
            <a:pPr>
              <a:spcBef>
                <a:spcPts val="500"/>
              </a:spcBef>
              <a:spcAft>
                <a:spcPts val="500"/>
              </a:spcAft>
            </a:pPr>
            <a:r>
              <a:rPr lang="en-US" sz="1800" b="0"/>
              <a:t>Pumped-storage utilizes two reservoirs, one located at a much higher elevation than the other. During periods of low demand for electricity such as nights and weekends, energy is stored by reversing the turbines and pumping water from the lower to the upper reservoir. The stored water can later be released to turn the turbines and generate electricity as it flows back into the lower reservoir. </a:t>
            </a:r>
          </a:p>
          <a:p>
            <a:endParaRPr lang="en-US" sz="1800" b="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noFill/>
          <a:ln/>
          <a:effectLst/>
        </p:spPr>
        <p:txBody>
          <a:bodyPr lIns="90488" tIns="44450" rIns="90488" bIns="44450" anchor="b"/>
          <a:lstStyle/>
          <a:p>
            <a:r>
              <a:rPr lang="en-US"/>
              <a:t>Large Dams</a:t>
            </a:r>
          </a:p>
        </p:txBody>
      </p:sp>
      <p:sp>
        <p:nvSpPr>
          <p:cNvPr id="17411" name="Rectangle 3"/>
          <p:cNvSpPr>
            <a:spLocks noGrp="1" noChangeArrowheads="1"/>
          </p:cNvSpPr>
          <p:nvPr>
            <p:ph type="body" idx="1"/>
          </p:nvPr>
        </p:nvSpPr>
        <p:spPr>
          <a:noFill/>
          <a:ln/>
        </p:spPr>
        <p:txBody>
          <a:bodyPr lIns="90488" tIns="44450" rIns="90488" bIns="44450"/>
          <a:lstStyle/>
          <a:p>
            <a:pPr>
              <a:buFontTx/>
              <a:buChar char="•"/>
            </a:pPr>
            <a:r>
              <a:rPr lang="en-US" sz="4000"/>
              <a:t>What motivates the construction of large dams?</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85800" y="304800"/>
            <a:ext cx="5500688" cy="1143000"/>
          </a:xfrm>
          <a:noFill/>
          <a:ln/>
          <a:effectLst/>
        </p:spPr>
        <p:txBody>
          <a:bodyPr lIns="90488" tIns="44450" rIns="90488" bIns="44450" anchor="b"/>
          <a:lstStyle/>
          <a:p>
            <a:r>
              <a:rPr lang="en-US"/>
              <a:t>Dam Dis-functions</a:t>
            </a:r>
          </a:p>
        </p:txBody>
      </p:sp>
      <p:sp>
        <p:nvSpPr>
          <p:cNvPr id="18435" name="Rectangle 3"/>
          <p:cNvSpPr>
            <a:spLocks noGrp="1" noChangeArrowheads="1"/>
          </p:cNvSpPr>
          <p:nvPr>
            <p:ph type="body" idx="1"/>
          </p:nvPr>
        </p:nvSpPr>
        <p:spPr>
          <a:noFill/>
          <a:ln/>
        </p:spPr>
        <p:txBody>
          <a:bodyPr lIns="90488" tIns="44450" rIns="90488" bIns="44450"/>
          <a:lstStyle/>
          <a:p>
            <a:endParaRPr lang="en-US" sz="2800"/>
          </a:p>
          <a:p>
            <a:endParaRPr lang="en-US" sz="2800"/>
          </a:p>
          <a:p>
            <a:endParaRPr lang="en-US" sz="2800"/>
          </a:p>
          <a:p>
            <a:endParaRPr lang="en-US" sz="2800"/>
          </a:p>
          <a:p>
            <a:endParaRPr lang="en-US" sz="2800"/>
          </a:p>
          <a:p>
            <a:endParaRPr lang="en-US" sz="2800"/>
          </a:p>
          <a:p>
            <a:endParaRPr lang="en-US" sz="2800"/>
          </a:p>
          <a:p>
            <a:endParaRPr lang="en-US" sz="2800"/>
          </a:p>
        </p:txBody>
      </p:sp>
      <p:pic>
        <p:nvPicPr>
          <p:cNvPr id="18436" name="Picture 4"/>
          <p:cNvPicPr>
            <a:picLocks noChangeArrowheads="1"/>
          </p:cNvPicPr>
          <p:nvPr/>
        </p:nvPicPr>
        <p:blipFill>
          <a:blip r:embed="rId2" cstate="print"/>
          <a:srcRect/>
          <a:stretch>
            <a:fillRect/>
          </a:stretch>
        </p:blipFill>
        <p:spPr bwMode="auto">
          <a:xfrm>
            <a:off x="134938" y="5029200"/>
            <a:ext cx="4178300" cy="1816100"/>
          </a:xfrm>
          <a:prstGeom prst="rect">
            <a:avLst/>
          </a:prstGeom>
          <a:noFill/>
          <a:ln w="12700">
            <a:noFill/>
            <a:miter lim="800000"/>
            <a:headEnd/>
            <a:tailEnd/>
          </a:ln>
          <a:effectLst/>
        </p:spPr>
      </p:pic>
      <p:sp>
        <p:nvSpPr>
          <p:cNvPr id="18437" name="Rectangle 5"/>
          <p:cNvSpPr>
            <a:spLocks noChangeArrowheads="1"/>
          </p:cNvSpPr>
          <p:nvPr/>
        </p:nvSpPr>
        <p:spPr bwMode="auto">
          <a:xfrm>
            <a:off x="4967288" y="5132388"/>
            <a:ext cx="3101975" cy="1184275"/>
          </a:xfrm>
          <a:prstGeom prst="rect">
            <a:avLst/>
          </a:prstGeom>
          <a:noFill/>
          <a:ln w="12700">
            <a:noFill/>
            <a:miter lim="800000"/>
            <a:headEnd/>
            <a:tailEnd/>
          </a:ln>
          <a:effectLst/>
        </p:spPr>
        <p:txBody>
          <a:bodyPr lIns="90488" tIns="44450" rIns="90488" bIns="44450">
            <a:spAutoFit/>
          </a:bodyPr>
          <a:lstStyle/>
          <a:p>
            <a:r>
              <a:rPr lang="en-US" sz="2400" b="0"/>
              <a:t>Call for International Moratorium on Large-Dam Building</a:t>
            </a:r>
          </a:p>
        </p:txBody>
      </p:sp>
      <p:sp>
        <p:nvSpPr>
          <p:cNvPr id="18438" name="Rectangle 6"/>
          <p:cNvSpPr>
            <a:spLocks noChangeArrowheads="1"/>
          </p:cNvSpPr>
          <p:nvPr/>
        </p:nvSpPr>
        <p:spPr bwMode="auto">
          <a:xfrm>
            <a:off x="4505325" y="6343650"/>
            <a:ext cx="3797300" cy="333375"/>
          </a:xfrm>
          <a:prstGeom prst="rect">
            <a:avLst/>
          </a:prstGeom>
          <a:noFill/>
          <a:ln w="12700">
            <a:noFill/>
            <a:miter lim="800000"/>
            <a:headEnd/>
            <a:tailEnd/>
          </a:ln>
          <a:effectLst/>
        </p:spPr>
        <p:txBody>
          <a:bodyPr wrap="none" lIns="90488" tIns="44450" rIns="90488" bIns="44450">
            <a:spAutoFit/>
          </a:bodyPr>
          <a:lstStyle/>
          <a:p>
            <a:r>
              <a:rPr lang="en-US" sz="1600" b="0">
                <a:hlinkClick r:id="rId3"/>
              </a:rPr>
              <a:t>http://www.irn.org/programs/pr970317.html</a:t>
            </a:r>
          </a:p>
        </p:txBody>
      </p:sp>
      <p:pic>
        <p:nvPicPr>
          <p:cNvPr id="18439" name="Picture 7"/>
          <p:cNvPicPr>
            <a:picLocks noChangeArrowheads="1"/>
          </p:cNvPicPr>
          <p:nvPr/>
        </p:nvPicPr>
        <p:blipFill>
          <a:blip r:embed="rId4" cstate="print"/>
          <a:srcRect/>
          <a:stretch>
            <a:fillRect/>
          </a:stretch>
        </p:blipFill>
        <p:spPr bwMode="auto">
          <a:xfrm>
            <a:off x="6373813" y="0"/>
            <a:ext cx="2743200" cy="1816100"/>
          </a:xfrm>
          <a:prstGeom prst="rect">
            <a:avLst/>
          </a:prstGeom>
          <a:noFill/>
          <a:ln w="12700">
            <a:noFill/>
            <a:miter lim="800000"/>
            <a:headEnd/>
            <a:tailEnd/>
          </a:ln>
          <a:effectLst/>
        </p:spPr>
      </p:pic>
      <p:sp>
        <p:nvSpPr>
          <p:cNvPr id="18440" name="AutoShape 8">
            <a:hlinkClick r:id="rId5" action="ppaction://hlinksldjump" highlightClick="1"/>
          </p:cNvPr>
          <p:cNvSpPr>
            <a:spLocks noChangeArrowheads="1"/>
          </p:cNvSpPr>
          <p:nvPr/>
        </p:nvSpPr>
        <p:spPr bwMode="auto">
          <a:xfrm>
            <a:off x="7148513" y="4438650"/>
            <a:ext cx="1912937" cy="523875"/>
          </a:xfrm>
          <a:prstGeom prst="actionButtonBlank">
            <a:avLst/>
          </a:prstGeom>
          <a:solidFill>
            <a:schemeClr val="hlink"/>
          </a:solidFill>
          <a:ln w="12700">
            <a:solidFill>
              <a:schemeClr val="tx1"/>
            </a:solidFill>
            <a:miter lim="800000"/>
            <a:headEnd type="none" w="lg" len="med"/>
            <a:tailEnd type="none" w="lg" len="med"/>
          </a:ln>
          <a:effectLst/>
        </p:spPr>
        <p:txBody>
          <a:bodyPr wrap="none" anchor="ctr">
            <a:spAutoFit/>
          </a:bodyPr>
          <a:lstStyle/>
          <a:p>
            <a:pPr algn="ctr"/>
            <a:r>
              <a:rPr lang="en-US" sz="2400" b="0"/>
              <a:t>Dis-functions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noFill/>
          <a:ln/>
          <a:effectLst/>
        </p:spPr>
        <p:txBody>
          <a:bodyPr lIns="90488" tIns="44450" rIns="90488" bIns="44450" anchor="b"/>
          <a:lstStyle/>
          <a:p>
            <a:r>
              <a:rPr lang="en-US"/>
              <a:t>Hydropower Research Issues</a:t>
            </a:r>
          </a:p>
        </p:txBody>
      </p:sp>
      <p:sp>
        <p:nvSpPr>
          <p:cNvPr id="24579" name="Rectangle 3"/>
          <p:cNvSpPr>
            <a:spLocks noGrp="1" noChangeArrowheads="1"/>
          </p:cNvSpPr>
          <p:nvPr>
            <p:ph type="body" idx="1"/>
          </p:nvPr>
        </p:nvSpPr>
        <p:spPr>
          <a:noFill/>
          <a:ln/>
        </p:spPr>
        <p:txBody>
          <a:bodyPr lIns="90488" tIns="44450" rIns="90488" bIns="44450"/>
          <a:lstStyle/>
          <a:p>
            <a:r>
              <a:rPr lang="en-US"/>
              <a:t>Fish friendly turbines to improve fish passage survival rates</a:t>
            </a:r>
          </a:p>
          <a:p>
            <a:r>
              <a:rPr lang="en-US"/>
              <a:t>Gas supersaturation</a:t>
            </a:r>
          </a:p>
          <a:p>
            <a:pPr lvl="1"/>
            <a:r>
              <a:rPr lang="en-US"/>
              <a:t>can occur when water is spilled to aid downstream migrating salmon</a:t>
            </a:r>
          </a:p>
          <a:p>
            <a:pPr lvl="1"/>
            <a:r>
              <a:rPr lang="en-US"/>
              <a:t>water deep in the reservoir can be supersaturated with gases</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304800"/>
            <a:ext cx="4152900" cy="1143000"/>
          </a:xfrm>
          <a:noFill/>
          <a:ln/>
          <a:effectLst/>
        </p:spPr>
        <p:txBody>
          <a:bodyPr lIns="90488" tIns="44450" rIns="90488" bIns="44450" anchor="b"/>
          <a:lstStyle/>
          <a:p>
            <a:r>
              <a:rPr lang="en-US"/>
              <a:t>Hoover Dam</a:t>
            </a:r>
          </a:p>
        </p:txBody>
      </p:sp>
      <p:sp>
        <p:nvSpPr>
          <p:cNvPr id="5124" name="Rectangle 4"/>
          <p:cNvSpPr>
            <a:spLocks noChangeArrowheads="1"/>
          </p:cNvSpPr>
          <p:nvPr/>
        </p:nvSpPr>
        <p:spPr bwMode="auto">
          <a:xfrm>
            <a:off x="0" y="1839913"/>
            <a:ext cx="4754563" cy="5018087"/>
          </a:xfrm>
          <a:prstGeom prst="rect">
            <a:avLst/>
          </a:prstGeom>
          <a:noFill/>
          <a:ln w="12700">
            <a:noFill/>
            <a:miter lim="800000"/>
            <a:headEnd/>
            <a:tailEnd/>
          </a:ln>
          <a:effectLst/>
        </p:spPr>
        <p:txBody>
          <a:bodyPr lIns="90488" tIns="44450" rIns="90488" bIns="44450">
            <a:spAutoFit/>
          </a:bodyPr>
          <a:lstStyle/>
          <a:p>
            <a:r>
              <a:rPr lang="en-US" sz="1200" b="0" u="sng"/>
              <a:t>General</a:t>
            </a:r>
          </a:p>
          <a:p>
            <a:r>
              <a:rPr lang="en-US" sz="1200" b="0"/>
              <a:t>Dam type: Concrete thick arch </a:t>
            </a:r>
          </a:p>
          <a:p>
            <a:r>
              <a:rPr lang="en-US" sz="1200" b="0"/>
              <a:t>Location: 7 mi northeast of Boulder City NV </a:t>
            </a:r>
          </a:p>
          <a:p>
            <a:r>
              <a:rPr lang="en-US" sz="1200" b="0"/>
              <a:t>Watercourse: Colorado River </a:t>
            </a:r>
          </a:p>
          <a:p>
            <a:r>
              <a:rPr lang="en-US" sz="1200" b="0"/>
              <a:t>Reservoir: Lake Mead </a:t>
            </a:r>
          </a:p>
          <a:p>
            <a:r>
              <a:rPr lang="en-US" sz="1200" b="0"/>
              <a:t>Original construction: 1931-36 </a:t>
            </a:r>
          </a:p>
          <a:p>
            <a:endParaRPr lang="en-US" sz="1200" b="0"/>
          </a:p>
          <a:p>
            <a:r>
              <a:rPr lang="en-US" sz="1200" b="0" u="sng"/>
              <a:t>Dimensions</a:t>
            </a:r>
          </a:p>
          <a:p>
            <a:r>
              <a:rPr lang="en-US" sz="1200" b="0"/>
              <a:t>Structural height: 726.4 ft </a:t>
            </a:r>
          </a:p>
          <a:p>
            <a:r>
              <a:rPr lang="en-US" sz="1200" b="0"/>
              <a:t>Crest elevation: 1232.0 ft </a:t>
            </a:r>
          </a:p>
          <a:p>
            <a:r>
              <a:rPr lang="en-US" sz="1200" b="0"/>
              <a:t>Crest length: 1,244 ft </a:t>
            </a:r>
          </a:p>
          <a:p>
            <a:r>
              <a:rPr lang="en-US" sz="1200" b="0"/>
              <a:t>Crest width: 45 ft </a:t>
            </a:r>
          </a:p>
          <a:p>
            <a:r>
              <a:rPr lang="en-US" sz="1200" b="0"/>
              <a:t>Base width: 660 ft </a:t>
            </a:r>
          </a:p>
          <a:p>
            <a:r>
              <a:rPr lang="en-US" sz="1200" b="0"/>
              <a:t>Volume of concrete: 4,400,000 cu yd </a:t>
            </a:r>
          </a:p>
          <a:p>
            <a:endParaRPr lang="en-US" sz="1200" b="0"/>
          </a:p>
          <a:p>
            <a:r>
              <a:rPr lang="en-US" sz="1200" b="0" u="sng"/>
              <a:t>Hydraulics</a:t>
            </a:r>
          </a:p>
          <a:p>
            <a:r>
              <a:rPr lang="en-US" sz="1200" b="0"/>
              <a:t>Total storage to El. 1221.4:</a:t>
            </a:r>
          </a:p>
          <a:p>
            <a:r>
              <a:rPr lang="en-US" sz="1200" b="0"/>
              <a:t>28,537,000 acre-ft </a:t>
            </a:r>
          </a:p>
          <a:p>
            <a:r>
              <a:rPr lang="en-US" sz="1200" b="0"/>
              <a:t>Hydraulic height: 576 ft </a:t>
            </a:r>
          </a:p>
          <a:p>
            <a:r>
              <a:rPr lang="en-US" sz="1200" b="0"/>
              <a:t>Service spillway capacity limited to 260,000 cfs </a:t>
            </a:r>
          </a:p>
          <a:p>
            <a:endParaRPr lang="en-US" sz="1200" b="0"/>
          </a:p>
          <a:p>
            <a:r>
              <a:rPr lang="en-US" sz="1200" b="0" u="sng"/>
              <a:t>Hydrology</a:t>
            </a:r>
          </a:p>
          <a:p>
            <a:r>
              <a:rPr lang="en-US" sz="1200" b="0"/>
              <a:t>Drainage area: 167,800 sq mi </a:t>
            </a:r>
          </a:p>
          <a:p>
            <a:r>
              <a:rPr lang="en-US" sz="1200" b="0"/>
              <a:t>HMR: N/A </a:t>
            </a:r>
          </a:p>
          <a:p>
            <a:r>
              <a:rPr lang="en-US" sz="1200" b="0"/>
              <a:t>PMF: 1989 PMF - August general storm with 100-year snowmelt </a:t>
            </a:r>
          </a:p>
          <a:p>
            <a:r>
              <a:rPr lang="en-US" sz="1200" b="0"/>
              <a:t>PMF Volume: 9,349,000 acre-feet over 60 days </a:t>
            </a:r>
          </a:p>
          <a:p>
            <a:r>
              <a:rPr lang="en-US" sz="1200" b="0"/>
              <a:t>Peak inflow: 1,130,000 cfs </a:t>
            </a:r>
          </a:p>
        </p:txBody>
      </p:sp>
      <p:sp>
        <p:nvSpPr>
          <p:cNvPr id="5125" name="Rectangle 5">
            <a:hlinkClick r:id="rId2"/>
          </p:cNvPr>
          <p:cNvSpPr>
            <a:spLocks noChangeArrowheads="1"/>
          </p:cNvSpPr>
          <p:nvPr/>
        </p:nvSpPr>
        <p:spPr bwMode="auto">
          <a:xfrm>
            <a:off x="2870200" y="6556375"/>
            <a:ext cx="3760788" cy="301625"/>
          </a:xfrm>
          <a:prstGeom prst="rect">
            <a:avLst/>
          </a:prstGeom>
          <a:noFill/>
          <a:ln w="12700">
            <a:noFill/>
            <a:miter lim="800000"/>
            <a:headEnd/>
            <a:tailEnd/>
          </a:ln>
          <a:effectLst/>
        </p:spPr>
        <p:txBody>
          <a:bodyPr wrap="none" lIns="90488" tIns="44450" rIns="90488" bIns="44450">
            <a:spAutoFit/>
          </a:bodyPr>
          <a:lstStyle/>
          <a:p>
            <a:r>
              <a:rPr lang="en-US" sz="1400" b="0">
                <a:hlinkClick r:id="rId2"/>
              </a:rPr>
              <a:t>http://borworld.usbr.gov/cdams/dams/hoover.html</a:t>
            </a:r>
          </a:p>
        </p:txBody>
      </p:sp>
      <p:sp>
        <p:nvSpPr>
          <p:cNvPr id="5126" name="AutoShape 6">
            <a:hlinkClick r:id="rId3" action="ppaction://hlinksldjump" highlightClick="1"/>
          </p:cNvPr>
          <p:cNvSpPr>
            <a:spLocks noChangeArrowheads="1"/>
          </p:cNvSpPr>
          <p:nvPr/>
        </p:nvSpPr>
        <p:spPr bwMode="auto">
          <a:xfrm>
            <a:off x="6778625" y="6334125"/>
            <a:ext cx="2259013" cy="523875"/>
          </a:xfrm>
          <a:prstGeom prst="actionButtonBlank">
            <a:avLst/>
          </a:prstGeom>
          <a:solidFill>
            <a:schemeClr val="hlink"/>
          </a:solidFill>
          <a:ln w="12700">
            <a:solidFill>
              <a:schemeClr val="tx1"/>
            </a:solidFill>
            <a:miter lim="800000"/>
            <a:headEnd type="none" w="lg" len="med"/>
            <a:tailEnd type="none" w="lg" len="med"/>
          </a:ln>
          <a:effectLst/>
        </p:spPr>
        <p:txBody>
          <a:bodyPr wrap="none" anchor="ctr">
            <a:spAutoFit/>
          </a:bodyPr>
          <a:lstStyle/>
          <a:p>
            <a:pPr algn="ctr"/>
            <a:r>
              <a:rPr lang="en-US" sz="2400" b="0"/>
              <a:t>Boulder Canyon</a:t>
            </a:r>
          </a:p>
        </p:txBody>
      </p:sp>
      <p:sp>
        <p:nvSpPr>
          <p:cNvPr id="5128" name="Text Box 8"/>
          <p:cNvSpPr txBox="1">
            <a:spLocks noChangeArrowheads="1"/>
          </p:cNvSpPr>
          <p:nvPr/>
        </p:nvSpPr>
        <p:spPr bwMode="auto">
          <a:xfrm>
            <a:off x="2012950" y="4786313"/>
            <a:ext cx="1055688"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35 km</a:t>
            </a:r>
            <a:r>
              <a:rPr lang="en-US" sz="2400" b="0" baseline="30000">
                <a:solidFill>
                  <a:schemeClr val="folHlink"/>
                </a:solidFill>
              </a:rPr>
              <a:t>3</a:t>
            </a:r>
            <a:endParaRPr lang="en-US" sz="2400" b="0">
              <a:solidFill>
                <a:schemeClr val="folHlink"/>
              </a:solidFill>
            </a:endParaRPr>
          </a:p>
        </p:txBody>
      </p:sp>
      <p:sp>
        <p:nvSpPr>
          <p:cNvPr id="5129" name="Line 9"/>
          <p:cNvSpPr>
            <a:spLocks noChangeShapeType="1"/>
          </p:cNvSpPr>
          <p:nvPr/>
        </p:nvSpPr>
        <p:spPr bwMode="auto">
          <a:xfrm>
            <a:off x="2027238" y="5148263"/>
            <a:ext cx="939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5131" name="Picture 11" descr="LVA%20-%20Hoover%20Dam"/>
          <p:cNvPicPr>
            <a:picLocks noChangeAspect="1" noChangeArrowheads="1"/>
          </p:cNvPicPr>
          <p:nvPr/>
        </p:nvPicPr>
        <p:blipFill>
          <a:blip r:embed="rId4" cstate="print"/>
          <a:srcRect/>
          <a:stretch>
            <a:fillRect/>
          </a:stretch>
        </p:blipFill>
        <p:spPr bwMode="auto">
          <a:xfrm>
            <a:off x="4910138" y="0"/>
            <a:ext cx="4233862" cy="6264275"/>
          </a:xfrm>
          <a:prstGeom prst="rect">
            <a:avLst/>
          </a:prstGeom>
          <a:noFill/>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6" grpId="0" animBg="1" autoUpdateAnimBg="0"/>
      <p:bldP spid="5128"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noFill/>
          <a:ln/>
          <a:effectLst/>
        </p:spPr>
        <p:txBody>
          <a:bodyPr lIns="90488" tIns="44450" rIns="90488" bIns="44450" anchor="b"/>
          <a:lstStyle/>
          <a:p>
            <a:r>
              <a:rPr lang="en-US"/>
              <a:t>Dam Design Issues</a:t>
            </a:r>
          </a:p>
        </p:txBody>
      </p:sp>
      <p:sp>
        <p:nvSpPr>
          <p:cNvPr id="25603" name="Rectangle 3"/>
          <p:cNvSpPr>
            <a:spLocks noGrp="1" noChangeArrowheads="1"/>
          </p:cNvSpPr>
          <p:nvPr>
            <p:ph type="body" idx="1"/>
          </p:nvPr>
        </p:nvSpPr>
        <p:spPr>
          <a:noFill/>
          <a:ln/>
        </p:spPr>
        <p:txBody>
          <a:bodyPr lIns="90488" tIns="44450" rIns="90488" bIns="44450"/>
          <a:lstStyle/>
          <a:p>
            <a:r>
              <a:rPr lang="en-US" sz="2400"/>
              <a:t>Dam stability</a:t>
            </a:r>
          </a:p>
          <a:p>
            <a:pPr lvl="1"/>
            <a:r>
              <a:rPr lang="en-US" sz="2000"/>
              <a:t>Resist ice forces</a:t>
            </a:r>
          </a:p>
          <a:p>
            <a:pPr lvl="1"/>
            <a:r>
              <a:rPr lang="en-US" sz="2000"/>
              <a:t>overturning/sliding</a:t>
            </a:r>
          </a:p>
          <a:p>
            <a:pPr lvl="1"/>
            <a:r>
              <a:rPr lang="en-US" sz="2000"/>
              <a:t>uplift</a:t>
            </a:r>
          </a:p>
          <a:p>
            <a:r>
              <a:rPr lang="en-US" sz="2400"/>
              <a:t>Sufficiently impermeable to prevent significant leakage</a:t>
            </a:r>
          </a:p>
          <a:p>
            <a:pPr lvl="1"/>
            <a:r>
              <a:rPr lang="en-US" sz="2000"/>
              <a:t>erosion of dam material</a:t>
            </a:r>
          </a:p>
          <a:p>
            <a:pPr lvl="1"/>
            <a:r>
              <a:rPr lang="en-US" sz="2000"/>
              <a:t>piping: water erodes material making path more permeable</a:t>
            </a:r>
          </a:p>
          <a:p>
            <a:r>
              <a:rPr lang="en-US" sz="2400"/>
              <a:t>Spillway</a:t>
            </a:r>
          </a:p>
          <a:p>
            <a:pPr lvl="1"/>
            <a:r>
              <a:rPr lang="en-US" sz="2000"/>
              <a:t>dissipate energy</a:t>
            </a:r>
          </a:p>
          <a:p>
            <a:pPr lvl="1"/>
            <a:r>
              <a:rPr lang="en-US" sz="2000"/>
              <a:t>prevent undermining of dam structure</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noFill/>
          <a:ln/>
          <a:effectLst/>
        </p:spPr>
        <p:txBody>
          <a:bodyPr lIns="90488" tIns="44450" rIns="90488" bIns="44450" anchor="b"/>
          <a:lstStyle/>
          <a:p>
            <a:r>
              <a:rPr lang="en-US"/>
              <a:t>Forces on Dams</a:t>
            </a:r>
          </a:p>
        </p:txBody>
      </p:sp>
      <p:sp>
        <p:nvSpPr>
          <p:cNvPr id="26627" name="Rectangle 3"/>
          <p:cNvSpPr>
            <a:spLocks noGrp="1" noChangeArrowheads="1"/>
          </p:cNvSpPr>
          <p:nvPr>
            <p:ph type="body" idx="1"/>
          </p:nvPr>
        </p:nvSpPr>
        <p:spPr>
          <a:xfrm>
            <a:off x="685800" y="1981200"/>
            <a:ext cx="7772400" cy="4613275"/>
          </a:xfrm>
          <a:noFill/>
          <a:ln/>
        </p:spPr>
        <p:txBody>
          <a:bodyPr lIns="90488" tIns="44450" rIns="90488" bIns="44450"/>
          <a:lstStyle/>
          <a:p>
            <a:r>
              <a:rPr lang="en-US"/>
              <a:t>Hydrostatic forces</a:t>
            </a:r>
          </a:p>
          <a:p>
            <a:r>
              <a:rPr lang="en-US"/>
              <a:t>Weight of dam</a:t>
            </a:r>
          </a:p>
          <a:p>
            <a:r>
              <a:rPr lang="en-US"/>
              <a:t>Earthquake forces F=ma </a:t>
            </a:r>
          </a:p>
          <a:p>
            <a:pPr lvl="1"/>
            <a:r>
              <a:rPr lang="en-US"/>
              <a:t>m is the mass of the dam</a:t>
            </a:r>
          </a:p>
          <a:p>
            <a:pPr lvl="1"/>
            <a:r>
              <a:rPr lang="en-US"/>
              <a:t>a is the acceleration due to the earthquake</a:t>
            </a:r>
          </a:p>
          <a:p>
            <a:pPr lvl="1"/>
            <a:r>
              <a:rPr lang="en-US"/>
              <a:t>design value of 0.05 g to 0.10 g</a:t>
            </a:r>
          </a:p>
          <a:p>
            <a:r>
              <a:rPr lang="en-US"/>
              <a:t>Wave forces</a:t>
            </a:r>
          </a:p>
          <a:p>
            <a:r>
              <a:rPr lang="en-US"/>
              <a:t>Ice forces (small dams)</a:t>
            </a:r>
          </a:p>
        </p:txBody>
      </p:sp>
      <p:graphicFrame>
        <p:nvGraphicFramePr>
          <p:cNvPr id="188418" name="Object 2">
            <a:hlinkClick r:id="" action="ppaction://ole?verb=0"/>
          </p:cNvPr>
          <p:cNvGraphicFramePr>
            <a:graphicFrameLocks/>
          </p:cNvGraphicFramePr>
          <p:nvPr/>
        </p:nvGraphicFramePr>
        <p:xfrm>
          <a:off x="4164013" y="2665413"/>
          <a:ext cx="1277937" cy="352425"/>
        </p:xfrm>
        <a:graphic>
          <a:graphicData uri="http://schemas.openxmlformats.org/presentationml/2006/ole">
            <p:oleObj spid="_x0000_s188418" name="Equation" r:id="rId3" imgW="1295280" imgH="368280" progId="Equation.3">
              <p:embed/>
            </p:oleObj>
          </a:graphicData>
        </a:graphic>
      </p:graphicFrame>
      <p:sp>
        <p:nvSpPr>
          <p:cNvPr id="26629" name="Text Box 5"/>
          <p:cNvSpPr txBox="1">
            <a:spLocks noChangeArrowheads="1"/>
          </p:cNvSpPr>
          <p:nvPr/>
        </p:nvSpPr>
        <p:spPr bwMode="auto">
          <a:xfrm>
            <a:off x="3690938" y="5326063"/>
            <a:ext cx="217170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Large reservoirs</a:t>
            </a:r>
          </a:p>
        </p:txBody>
      </p:sp>
      <p:sp>
        <p:nvSpPr>
          <p:cNvPr id="26630" name="Line 6"/>
          <p:cNvSpPr>
            <a:spLocks noChangeShapeType="1"/>
          </p:cNvSpPr>
          <p:nvPr/>
        </p:nvSpPr>
        <p:spPr bwMode="auto">
          <a:xfrm>
            <a:off x="3700463" y="5775325"/>
            <a:ext cx="22463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build="p"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noFill/>
          <a:ln/>
          <a:effectLst/>
        </p:spPr>
        <p:txBody>
          <a:bodyPr lIns="90488" tIns="44450" rIns="90488" bIns="44450" anchor="b"/>
          <a:lstStyle/>
          <a:p>
            <a:r>
              <a:rPr lang="en-US"/>
              <a:t>Stability analysis</a:t>
            </a:r>
          </a:p>
        </p:txBody>
      </p:sp>
      <p:sp>
        <p:nvSpPr>
          <p:cNvPr id="27651" name="Rectangle 3"/>
          <p:cNvSpPr>
            <a:spLocks noGrp="1" noChangeArrowheads="1"/>
          </p:cNvSpPr>
          <p:nvPr>
            <p:ph type="body" idx="1"/>
          </p:nvPr>
        </p:nvSpPr>
        <p:spPr>
          <a:xfrm>
            <a:off x="685800" y="1981200"/>
            <a:ext cx="7772400" cy="4572000"/>
          </a:xfrm>
          <a:noFill/>
          <a:ln/>
        </p:spPr>
        <p:txBody>
          <a:bodyPr lIns="90488" tIns="44450" rIns="90488" bIns="44450"/>
          <a:lstStyle/>
          <a:p>
            <a:pPr>
              <a:lnSpc>
                <a:spcPct val="90000"/>
              </a:lnSpc>
            </a:pPr>
            <a:r>
              <a:rPr lang="en-US"/>
              <a:t>don’t overturn</a:t>
            </a:r>
          </a:p>
          <a:p>
            <a:pPr>
              <a:lnSpc>
                <a:spcPct val="90000"/>
              </a:lnSpc>
            </a:pPr>
            <a:r>
              <a:rPr lang="en-US"/>
              <a:t>don’t slide</a:t>
            </a:r>
          </a:p>
          <a:p>
            <a:pPr lvl="1">
              <a:lnSpc>
                <a:spcPct val="90000"/>
              </a:lnSpc>
            </a:pPr>
            <a:endParaRPr lang="en-US"/>
          </a:p>
          <a:p>
            <a:pPr>
              <a:lnSpc>
                <a:spcPct val="90000"/>
              </a:lnSpc>
            </a:pPr>
            <a:r>
              <a:rPr lang="en-US"/>
              <a:t>don’t exceed allowable stress of concrete</a:t>
            </a:r>
          </a:p>
          <a:p>
            <a:pPr>
              <a:lnSpc>
                <a:spcPct val="90000"/>
              </a:lnSpc>
            </a:pPr>
            <a:r>
              <a:rPr lang="en-US"/>
              <a:t>don’t put unreinforced concrete in tension</a:t>
            </a:r>
          </a:p>
          <a:p>
            <a:pPr>
              <a:lnSpc>
                <a:spcPct val="90000"/>
              </a:lnSpc>
            </a:pPr>
            <a:r>
              <a:rPr lang="en-US"/>
              <a:t>consider different load combinations</a:t>
            </a:r>
          </a:p>
          <a:p>
            <a:pPr lvl="1">
              <a:lnSpc>
                <a:spcPct val="90000"/>
              </a:lnSpc>
            </a:pPr>
            <a:r>
              <a:rPr lang="en-US"/>
              <a:t>high water</a:t>
            </a:r>
          </a:p>
          <a:p>
            <a:pPr lvl="1">
              <a:lnSpc>
                <a:spcPct val="90000"/>
              </a:lnSpc>
            </a:pPr>
            <a:r>
              <a:rPr lang="en-US"/>
              <a:t>overflow</a:t>
            </a:r>
          </a:p>
          <a:p>
            <a:pPr lvl="1">
              <a:lnSpc>
                <a:spcPct val="90000"/>
              </a:lnSpc>
            </a:pPr>
            <a:r>
              <a:rPr lang="en-US"/>
              <a:t>earthquake</a:t>
            </a:r>
          </a:p>
        </p:txBody>
      </p:sp>
      <p:graphicFrame>
        <p:nvGraphicFramePr>
          <p:cNvPr id="27652" name="Object 4">
            <a:hlinkClick r:id="" action="ppaction://ole?verb=0"/>
          </p:cNvPr>
          <p:cNvGraphicFramePr>
            <a:graphicFrameLocks/>
          </p:cNvGraphicFramePr>
          <p:nvPr/>
        </p:nvGraphicFramePr>
        <p:xfrm>
          <a:off x="1119188" y="3068638"/>
          <a:ext cx="3230562" cy="411162"/>
        </p:xfrm>
        <a:graphic>
          <a:graphicData uri="http://schemas.openxmlformats.org/presentationml/2006/ole">
            <p:oleObj spid="_x0000_s27652" name="Equation" r:id="rId3" imgW="3251160" imgH="431640" progId="Equation.3">
              <p:embed/>
            </p:oleObj>
          </a:graphicData>
        </a:graphic>
      </p:graphicFrame>
      <p:sp>
        <p:nvSpPr>
          <p:cNvPr id="27653" name="Text Box 5"/>
          <p:cNvSpPr txBox="1">
            <a:spLocks noChangeArrowheads="1"/>
          </p:cNvSpPr>
          <p:nvPr/>
        </p:nvSpPr>
        <p:spPr bwMode="auto">
          <a:xfrm>
            <a:off x="3457575" y="2493963"/>
            <a:ext cx="2524125"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Friction coefficient</a:t>
            </a:r>
          </a:p>
        </p:txBody>
      </p:sp>
      <p:sp>
        <p:nvSpPr>
          <p:cNvPr id="27654" name="Line 6"/>
          <p:cNvSpPr>
            <a:spLocks noChangeShapeType="1"/>
          </p:cNvSpPr>
          <p:nvPr/>
        </p:nvSpPr>
        <p:spPr bwMode="auto">
          <a:xfrm>
            <a:off x="3589338" y="2906713"/>
            <a:ext cx="24558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655" name="Line 7"/>
          <p:cNvSpPr>
            <a:spLocks noChangeShapeType="1"/>
          </p:cNvSpPr>
          <p:nvPr/>
        </p:nvSpPr>
        <p:spPr bwMode="auto">
          <a:xfrm flipH="1">
            <a:off x="3175000" y="2759075"/>
            <a:ext cx="354013" cy="2682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97" name="Rectangle 25"/>
          <p:cNvSpPr>
            <a:spLocks noChangeArrowheads="1"/>
          </p:cNvSpPr>
          <p:nvPr/>
        </p:nvSpPr>
        <p:spPr bwMode="auto">
          <a:xfrm>
            <a:off x="0" y="2217738"/>
            <a:ext cx="2592388" cy="2528887"/>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28686" name="Rectangle 14"/>
          <p:cNvSpPr>
            <a:spLocks noChangeArrowheads="1"/>
          </p:cNvSpPr>
          <p:nvPr/>
        </p:nvSpPr>
        <p:spPr bwMode="auto">
          <a:xfrm>
            <a:off x="623888" y="2924175"/>
            <a:ext cx="434975" cy="454025"/>
          </a:xfrm>
          <a:prstGeom prst="rect">
            <a:avLst/>
          </a:prstGeom>
          <a:solidFill>
            <a:schemeClr val="hlink"/>
          </a:solidFill>
          <a:ln w="12700">
            <a:noFill/>
            <a:miter lim="800000"/>
            <a:headEnd/>
            <a:tailEnd/>
          </a:ln>
          <a:effectLst/>
        </p:spPr>
        <p:txBody>
          <a:bodyPr wrap="none" lIns="90488" tIns="44450" rIns="90488" bIns="44450">
            <a:spAutoFit/>
          </a:bodyPr>
          <a:lstStyle/>
          <a:p>
            <a:r>
              <a:rPr lang="en-US" sz="2400" b="0"/>
              <a:t>h</a:t>
            </a:r>
            <a:r>
              <a:rPr lang="en-US" sz="2400" b="0" baseline="-25000"/>
              <a:t>u</a:t>
            </a:r>
          </a:p>
        </p:txBody>
      </p:sp>
      <p:sp>
        <p:nvSpPr>
          <p:cNvPr id="28699" name="Freeform 27"/>
          <p:cNvSpPr>
            <a:spLocks/>
          </p:cNvSpPr>
          <p:nvPr/>
        </p:nvSpPr>
        <p:spPr bwMode="auto">
          <a:xfrm>
            <a:off x="5870575" y="4465638"/>
            <a:ext cx="3262313" cy="296862"/>
          </a:xfrm>
          <a:custGeom>
            <a:avLst/>
            <a:gdLst/>
            <a:ahLst/>
            <a:cxnLst>
              <a:cxn ang="0">
                <a:pos x="0" y="0"/>
              </a:cxn>
              <a:cxn ang="0">
                <a:pos x="157" y="187"/>
              </a:cxn>
              <a:cxn ang="0">
                <a:pos x="2046" y="177"/>
              </a:cxn>
              <a:cxn ang="0">
                <a:pos x="2055" y="0"/>
              </a:cxn>
              <a:cxn ang="0">
                <a:pos x="0" y="0"/>
              </a:cxn>
            </a:cxnLst>
            <a:rect l="0" t="0" r="r" b="b"/>
            <a:pathLst>
              <a:path w="2055" h="187">
                <a:moveTo>
                  <a:pt x="0" y="0"/>
                </a:moveTo>
                <a:lnTo>
                  <a:pt x="157" y="187"/>
                </a:lnTo>
                <a:lnTo>
                  <a:pt x="2046" y="177"/>
                </a:lnTo>
                <a:lnTo>
                  <a:pt x="2055" y="0"/>
                </a:lnTo>
                <a:lnTo>
                  <a:pt x="0" y="0"/>
                </a:lnTo>
                <a:close/>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28674" name="Freeform 2"/>
          <p:cNvSpPr>
            <a:spLocks/>
          </p:cNvSpPr>
          <p:nvPr/>
        </p:nvSpPr>
        <p:spPr bwMode="auto">
          <a:xfrm>
            <a:off x="2584450" y="2214563"/>
            <a:ext cx="968375" cy="2541587"/>
          </a:xfrm>
          <a:custGeom>
            <a:avLst/>
            <a:gdLst/>
            <a:ahLst/>
            <a:cxnLst>
              <a:cxn ang="0">
                <a:pos x="0" y="1600"/>
              </a:cxn>
              <a:cxn ang="0">
                <a:pos x="0" y="0"/>
              </a:cxn>
              <a:cxn ang="0">
                <a:pos x="609" y="0"/>
              </a:cxn>
              <a:cxn ang="0">
                <a:pos x="609" y="226"/>
              </a:cxn>
              <a:cxn ang="0">
                <a:pos x="0" y="1600"/>
              </a:cxn>
            </a:cxnLst>
            <a:rect l="0" t="0" r="r" b="b"/>
            <a:pathLst>
              <a:path w="610" h="1601">
                <a:moveTo>
                  <a:pt x="0" y="1600"/>
                </a:moveTo>
                <a:lnTo>
                  <a:pt x="0" y="0"/>
                </a:lnTo>
                <a:lnTo>
                  <a:pt x="609" y="0"/>
                </a:lnTo>
                <a:lnTo>
                  <a:pt x="609" y="226"/>
                </a:lnTo>
                <a:lnTo>
                  <a:pt x="0" y="1600"/>
                </a:lnTo>
              </a:path>
            </a:pathLst>
          </a:custGeom>
          <a:solidFill>
            <a:schemeClr val="hlink"/>
          </a:solidFill>
          <a:ln w="12700" cap="rnd" cmpd="sng">
            <a:solidFill>
              <a:schemeClr val="tx1"/>
            </a:solidFill>
            <a:prstDash val="solid"/>
            <a:round/>
            <a:headEnd type="none" w="med" len="med"/>
            <a:tailEnd type="none" w="med" len="med"/>
          </a:ln>
          <a:effectLst/>
        </p:spPr>
        <p:txBody>
          <a:bodyPr/>
          <a:lstStyle/>
          <a:p>
            <a:endParaRPr lang="en-US"/>
          </a:p>
        </p:txBody>
      </p:sp>
      <p:sp>
        <p:nvSpPr>
          <p:cNvPr id="28675" name="Rectangle 3"/>
          <p:cNvSpPr>
            <a:spLocks noGrp="1" noChangeArrowheads="1"/>
          </p:cNvSpPr>
          <p:nvPr>
            <p:ph type="title"/>
          </p:nvPr>
        </p:nvSpPr>
        <p:spPr>
          <a:noFill/>
          <a:ln/>
          <a:effectLst/>
        </p:spPr>
        <p:txBody>
          <a:bodyPr lIns="90488" tIns="44450" rIns="90488" bIns="44450" anchor="b"/>
          <a:lstStyle/>
          <a:p>
            <a:r>
              <a:rPr lang="en-US"/>
              <a:t>Dams: Hydrostatic forces</a:t>
            </a:r>
          </a:p>
        </p:txBody>
      </p:sp>
      <p:sp>
        <p:nvSpPr>
          <p:cNvPr id="28676" name="Line 4"/>
          <p:cNvSpPr>
            <a:spLocks noChangeShapeType="1"/>
          </p:cNvSpPr>
          <p:nvPr/>
        </p:nvSpPr>
        <p:spPr bwMode="auto">
          <a:xfrm>
            <a:off x="9525" y="4754563"/>
            <a:ext cx="9115425" cy="0"/>
          </a:xfrm>
          <a:prstGeom prst="line">
            <a:avLst/>
          </a:prstGeom>
          <a:noFill/>
          <a:ln w="12700">
            <a:solidFill>
              <a:schemeClr val="tx1"/>
            </a:solidFill>
            <a:round/>
            <a:headEnd/>
            <a:tailEnd/>
          </a:ln>
          <a:effectLst/>
        </p:spPr>
        <p:txBody>
          <a:bodyPr wrap="none" anchor="ctr"/>
          <a:lstStyle/>
          <a:p>
            <a:endParaRPr lang="en-US"/>
          </a:p>
        </p:txBody>
      </p:sp>
      <p:sp>
        <p:nvSpPr>
          <p:cNvPr id="28677" name="Freeform 5"/>
          <p:cNvSpPr>
            <a:spLocks/>
          </p:cNvSpPr>
          <p:nvPr/>
        </p:nvSpPr>
        <p:spPr bwMode="auto">
          <a:xfrm>
            <a:off x="2584450" y="1785938"/>
            <a:ext cx="3521075" cy="2970212"/>
          </a:xfrm>
          <a:custGeom>
            <a:avLst/>
            <a:gdLst/>
            <a:ahLst/>
            <a:cxnLst>
              <a:cxn ang="0">
                <a:pos x="0" y="1870"/>
              </a:cxn>
              <a:cxn ang="0">
                <a:pos x="609" y="496"/>
              </a:cxn>
              <a:cxn ang="0">
                <a:pos x="609" y="0"/>
              </a:cxn>
              <a:cxn ang="0">
                <a:pos x="826" y="0"/>
              </a:cxn>
              <a:cxn ang="0">
                <a:pos x="887" y="0"/>
              </a:cxn>
              <a:cxn ang="0">
                <a:pos x="887" y="174"/>
              </a:cxn>
              <a:cxn ang="0">
                <a:pos x="2217" y="1870"/>
              </a:cxn>
            </a:cxnLst>
            <a:rect l="0" t="0" r="r" b="b"/>
            <a:pathLst>
              <a:path w="2218" h="1871">
                <a:moveTo>
                  <a:pt x="0" y="1870"/>
                </a:moveTo>
                <a:lnTo>
                  <a:pt x="609" y="496"/>
                </a:lnTo>
                <a:lnTo>
                  <a:pt x="609" y="0"/>
                </a:lnTo>
                <a:lnTo>
                  <a:pt x="826" y="0"/>
                </a:lnTo>
                <a:lnTo>
                  <a:pt x="887" y="0"/>
                </a:lnTo>
                <a:lnTo>
                  <a:pt x="887" y="174"/>
                </a:lnTo>
                <a:lnTo>
                  <a:pt x="2217" y="1870"/>
                </a:lnTo>
              </a:path>
            </a:pathLst>
          </a:custGeom>
          <a:solidFill>
            <a:schemeClr val="accent1"/>
          </a:solidFill>
          <a:ln w="12700" cap="rnd" cmpd="sng">
            <a:solidFill>
              <a:schemeClr val="tx1"/>
            </a:solidFill>
            <a:prstDash val="solid"/>
            <a:round/>
            <a:headEnd type="none" w="med" len="med"/>
            <a:tailEnd type="none" w="med" len="med"/>
          </a:ln>
          <a:effectLst/>
        </p:spPr>
        <p:txBody>
          <a:bodyPr/>
          <a:lstStyle/>
          <a:p>
            <a:endParaRPr lang="en-US"/>
          </a:p>
        </p:txBody>
      </p:sp>
      <p:sp>
        <p:nvSpPr>
          <p:cNvPr id="28678" name="Line 6"/>
          <p:cNvSpPr>
            <a:spLocks noChangeShapeType="1"/>
          </p:cNvSpPr>
          <p:nvPr/>
        </p:nvSpPr>
        <p:spPr bwMode="auto">
          <a:xfrm flipH="1">
            <a:off x="9525" y="2205038"/>
            <a:ext cx="3548063" cy="1587"/>
          </a:xfrm>
          <a:prstGeom prst="line">
            <a:avLst/>
          </a:prstGeom>
          <a:noFill/>
          <a:ln w="12700">
            <a:solidFill>
              <a:schemeClr val="tx1"/>
            </a:solidFill>
            <a:round/>
            <a:headEnd/>
            <a:tailEnd/>
          </a:ln>
          <a:effectLst/>
        </p:spPr>
        <p:txBody>
          <a:bodyPr wrap="none" anchor="ctr"/>
          <a:lstStyle/>
          <a:p>
            <a:endParaRPr lang="en-US"/>
          </a:p>
        </p:txBody>
      </p:sp>
      <p:sp>
        <p:nvSpPr>
          <p:cNvPr id="28679" name="AutoShape 7"/>
          <p:cNvSpPr>
            <a:spLocks noChangeArrowheads="1"/>
          </p:cNvSpPr>
          <p:nvPr/>
        </p:nvSpPr>
        <p:spPr bwMode="auto">
          <a:xfrm rot="10800000" flipH="1">
            <a:off x="1003300" y="1970088"/>
            <a:ext cx="263525" cy="222250"/>
          </a:xfrm>
          <a:prstGeom prst="triangle">
            <a:avLst>
              <a:gd name="adj" fmla="val 49995"/>
            </a:avLst>
          </a:prstGeom>
          <a:solidFill>
            <a:schemeClr val="accent1"/>
          </a:solidFill>
          <a:ln w="12700">
            <a:solidFill>
              <a:schemeClr val="tx1"/>
            </a:solidFill>
            <a:miter lim="800000"/>
            <a:headEnd/>
            <a:tailEnd/>
          </a:ln>
          <a:effectLst/>
        </p:spPr>
        <p:txBody>
          <a:bodyPr wrap="none" anchor="ctr"/>
          <a:lstStyle/>
          <a:p>
            <a:endParaRPr lang="en-US"/>
          </a:p>
        </p:txBody>
      </p:sp>
      <p:sp>
        <p:nvSpPr>
          <p:cNvPr id="28680" name="Line 8"/>
          <p:cNvSpPr>
            <a:spLocks noChangeShapeType="1"/>
          </p:cNvSpPr>
          <p:nvPr/>
        </p:nvSpPr>
        <p:spPr bwMode="auto">
          <a:xfrm flipH="1">
            <a:off x="5876925" y="4462463"/>
            <a:ext cx="3257550" cy="1587"/>
          </a:xfrm>
          <a:prstGeom prst="line">
            <a:avLst/>
          </a:prstGeom>
          <a:noFill/>
          <a:ln w="12700">
            <a:solidFill>
              <a:schemeClr val="tx1"/>
            </a:solidFill>
            <a:round/>
            <a:headEnd/>
            <a:tailEnd/>
          </a:ln>
          <a:effectLst/>
        </p:spPr>
        <p:txBody>
          <a:bodyPr wrap="none" anchor="ctr"/>
          <a:lstStyle/>
          <a:p>
            <a:endParaRPr lang="en-US"/>
          </a:p>
        </p:txBody>
      </p:sp>
      <p:sp>
        <p:nvSpPr>
          <p:cNvPr id="28681" name="AutoShape 9"/>
          <p:cNvSpPr>
            <a:spLocks noChangeArrowheads="1"/>
          </p:cNvSpPr>
          <p:nvPr/>
        </p:nvSpPr>
        <p:spPr bwMode="auto">
          <a:xfrm rot="10800000" flipH="1">
            <a:off x="7381875" y="4233863"/>
            <a:ext cx="263525" cy="222250"/>
          </a:xfrm>
          <a:prstGeom prst="triangle">
            <a:avLst>
              <a:gd name="adj" fmla="val 49995"/>
            </a:avLst>
          </a:prstGeom>
          <a:solidFill>
            <a:schemeClr val="accent1"/>
          </a:solidFill>
          <a:ln w="12700">
            <a:solidFill>
              <a:schemeClr val="tx1"/>
            </a:solidFill>
            <a:miter lim="800000"/>
            <a:headEnd/>
            <a:tailEnd/>
          </a:ln>
          <a:effectLst/>
        </p:spPr>
        <p:txBody>
          <a:bodyPr wrap="none" anchor="ctr"/>
          <a:lstStyle/>
          <a:p>
            <a:endParaRPr lang="en-US"/>
          </a:p>
        </p:txBody>
      </p:sp>
      <p:sp>
        <p:nvSpPr>
          <p:cNvPr id="28682" name="Rectangle 10"/>
          <p:cNvSpPr>
            <a:spLocks noChangeArrowheads="1"/>
          </p:cNvSpPr>
          <p:nvPr/>
        </p:nvSpPr>
        <p:spPr bwMode="auto">
          <a:xfrm>
            <a:off x="7167563" y="4400550"/>
            <a:ext cx="434975" cy="454025"/>
          </a:xfrm>
          <a:prstGeom prst="rect">
            <a:avLst/>
          </a:prstGeom>
          <a:noFill/>
          <a:ln w="12700">
            <a:noFill/>
            <a:miter lim="800000"/>
            <a:headEnd/>
            <a:tailEnd/>
          </a:ln>
          <a:effectLst/>
        </p:spPr>
        <p:txBody>
          <a:bodyPr wrap="none" lIns="90488" tIns="44450" rIns="90488" bIns="44450">
            <a:spAutoFit/>
          </a:bodyPr>
          <a:lstStyle/>
          <a:p>
            <a:r>
              <a:rPr lang="en-US" sz="2400" b="0"/>
              <a:t>h</a:t>
            </a:r>
            <a:r>
              <a:rPr lang="en-US" sz="2400" b="0" baseline="-25000"/>
              <a:t>d</a:t>
            </a:r>
          </a:p>
        </p:txBody>
      </p:sp>
      <p:sp>
        <p:nvSpPr>
          <p:cNvPr id="28683" name="Rectangle 11"/>
          <p:cNvSpPr>
            <a:spLocks noChangeArrowheads="1"/>
          </p:cNvSpPr>
          <p:nvPr/>
        </p:nvSpPr>
        <p:spPr bwMode="auto">
          <a:xfrm>
            <a:off x="2216150" y="3246438"/>
            <a:ext cx="693738" cy="454025"/>
          </a:xfrm>
          <a:prstGeom prst="rect">
            <a:avLst/>
          </a:prstGeom>
          <a:noFill/>
          <a:ln w="12700">
            <a:noFill/>
            <a:miter lim="800000"/>
            <a:headEnd/>
            <a:tailEnd/>
          </a:ln>
          <a:effectLst/>
        </p:spPr>
        <p:txBody>
          <a:bodyPr wrap="none" lIns="90488" tIns="44450" rIns="90488" bIns="44450">
            <a:spAutoFit/>
          </a:bodyPr>
          <a:lstStyle/>
          <a:p>
            <a:r>
              <a:rPr lang="en-US" sz="2400" b="0"/>
              <a:t>F</a:t>
            </a:r>
            <a:r>
              <a:rPr lang="en-US" sz="2400" b="0" baseline="-25000"/>
              <a:t>U,V</a:t>
            </a:r>
          </a:p>
        </p:txBody>
      </p:sp>
      <p:sp>
        <p:nvSpPr>
          <p:cNvPr id="28684" name="Rectangle 12"/>
          <p:cNvSpPr>
            <a:spLocks noChangeArrowheads="1"/>
          </p:cNvSpPr>
          <p:nvPr/>
        </p:nvSpPr>
        <p:spPr bwMode="auto">
          <a:xfrm>
            <a:off x="1949450" y="3836988"/>
            <a:ext cx="693738" cy="454025"/>
          </a:xfrm>
          <a:prstGeom prst="rect">
            <a:avLst/>
          </a:prstGeom>
          <a:noFill/>
          <a:ln w="12700">
            <a:noFill/>
            <a:miter lim="800000"/>
            <a:headEnd/>
            <a:tailEnd/>
          </a:ln>
          <a:effectLst/>
        </p:spPr>
        <p:txBody>
          <a:bodyPr wrap="none" lIns="90488" tIns="44450" rIns="90488" bIns="44450">
            <a:spAutoFit/>
          </a:bodyPr>
          <a:lstStyle/>
          <a:p>
            <a:r>
              <a:rPr lang="en-US" sz="2400" b="0"/>
              <a:t>F</a:t>
            </a:r>
            <a:r>
              <a:rPr lang="en-US" sz="2400" b="0" baseline="-25000"/>
              <a:t>U,H</a:t>
            </a:r>
          </a:p>
        </p:txBody>
      </p:sp>
      <p:sp>
        <p:nvSpPr>
          <p:cNvPr id="28685" name="Line 13"/>
          <p:cNvSpPr>
            <a:spLocks noChangeShapeType="1"/>
          </p:cNvSpPr>
          <p:nvPr/>
        </p:nvSpPr>
        <p:spPr bwMode="auto">
          <a:xfrm>
            <a:off x="817563" y="2220913"/>
            <a:ext cx="0" cy="2527300"/>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aphicFrame>
        <p:nvGraphicFramePr>
          <p:cNvPr id="28687" name="Object 15">
            <a:hlinkClick r:id="" action="ppaction://ole?verb=0"/>
          </p:cNvPr>
          <p:cNvGraphicFramePr>
            <a:graphicFrameLocks/>
          </p:cNvGraphicFramePr>
          <p:nvPr/>
        </p:nvGraphicFramePr>
        <p:xfrm>
          <a:off x="746125" y="5160963"/>
          <a:ext cx="1524000" cy="876300"/>
        </p:xfrm>
        <a:graphic>
          <a:graphicData uri="http://schemas.openxmlformats.org/presentationml/2006/ole">
            <p:oleObj spid="_x0000_s28687" name="Equation" r:id="rId3" imgW="939600" imgH="545760" progId="Equation.2">
              <p:embed/>
            </p:oleObj>
          </a:graphicData>
        </a:graphic>
      </p:graphicFrame>
      <p:sp>
        <p:nvSpPr>
          <p:cNvPr id="28688" name="Line 16"/>
          <p:cNvSpPr>
            <a:spLocks noChangeShapeType="1"/>
          </p:cNvSpPr>
          <p:nvPr/>
        </p:nvSpPr>
        <p:spPr bwMode="auto">
          <a:xfrm>
            <a:off x="3032125" y="3233738"/>
            <a:ext cx="0" cy="4699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8689" name="Line 17"/>
          <p:cNvSpPr>
            <a:spLocks noChangeShapeType="1"/>
          </p:cNvSpPr>
          <p:nvPr/>
        </p:nvSpPr>
        <p:spPr bwMode="auto">
          <a:xfrm>
            <a:off x="2052638" y="3911600"/>
            <a:ext cx="898525" cy="0"/>
          </a:xfrm>
          <a:prstGeom prst="line">
            <a:avLst/>
          </a:prstGeom>
          <a:noFill/>
          <a:ln w="12700">
            <a:solidFill>
              <a:schemeClr val="tx1"/>
            </a:solidFill>
            <a:round/>
            <a:headEnd/>
            <a:tailEnd type="triangle" w="med" len="med"/>
          </a:ln>
          <a:effectLst/>
        </p:spPr>
        <p:txBody>
          <a:bodyPr wrap="none" anchor="ctr"/>
          <a:lstStyle/>
          <a:p>
            <a:endParaRPr lang="en-US"/>
          </a:p>
        </p:txBody>
      </p:sp>
      <p:sp>
        <p:nvSpPr>
          <p:cNvPr id="28690" name="Line 18"/>
          <p:cNvSpPr>
            <a:spLocks noChangeShapeType="1"/>
          </p:cNvSpPr>
          <p:nvPr/>
        </p:nvSpPr>
        <p:spPr bwMode="auto">
          <a:xfrm flipV="1">
            <a:off x="1590675" y="3892550"/>
            <a:ext cx="0" cy="854075"/>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28691" name="Line 19"/>
          <p:cNvSpPr>
            <a:spLocks noChangeShapeType="1"/>
          </p:cNvSpPr>
          <p:nvPr/>
        </p:nvSpPr>
        <p:spPr bwMode="auto">
          <a:xfrm flipV="1">
            <a:off x="1590675" y="3051175"/>
            <a:ext cx="0" cy="854075"/>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28692" name="Line 20"/>
          <p:cNvSpPr>
            <a:spLocks noChangeShapeType="1"/>
          </p:cNvSpPr>
          <p:nvPr/>
        </p:nvSpPr>
        <p:spPr bwMode="auto">
          <a:xfrm flipV="1">
            <a:off x="1590675" y="2209800"/>
            <a:ext cx="0" cy="854075"/>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aphicFrame>
        <p:nvGraphicFramePr>
          <p:cNvPr id="28693" name="Object 21">
            <a:hlinkClick r:id="" action="ppaction://ole?verb=0"/>
          </p:cNvPr>
          <p:cNvGraphicFramePr>
            <a:graphicFrameLocks/>
          </p:cNvGraphicFramePr>
          <p:nvPr/>
        </p:nvGraphicFramePr>
        <p:xfrm>
          <a:off x="3057525" y="5381625"/>
          <a:ext cx="1731963" cy="587375"/>
        </p:xfrm>
        <a:graphic>
          <a:graphicData uri="http://schemas.openxmlformats.org/presentationml/2006/ole">
            <p:oleObj spid="_x0000_s28693" name="Equation" r:id="rId4" imgW="723600" imgH="253800" progId="Equation.2">
              <p:embed/>
            </p:oleObj>
          </a:graphicData>
        </a:graphic>
      </p:graphicFrame>
      <p:sp>
        <p:nvSpPr>
          <p:cNvPr id="28694" name="Rectangle 22"/>
          <p:cNvSpPr>
            <a:spLocks noChangeArrowheads="1"/>
          </p:cNvSpPr>
          <p:nvPr/>
        </p:nvSpPr>
        <p:spPr bwMode="auto">
          <a:xfrm>
            <a:off x="5992813" y="5424488"/>
            <a:ext cx="573087" cy="454025"/>
          </a:xfrm>
          <a:prstGeom prst="rect">
            <a:avLst/>
          </a:prstGeom>
          <a:noFill/>
          <a:ln w="12700">
            <a:noFill/>
            <a:miter lim="800000"/>
            <a:headEnd/>
            <a:tailEnd/>
          </a:ln>
          <a:effectLst/>
        </p:spPr>
        <p:txBody>
          <a:bodyPr wrap="none" lIns="90488" tIns="44450" rIns="90488" bIns="44450">
            <a:spAutoFit/>
          </a:bodyPr>
          <a:lstStyle/>
          <a:p>
            <a:r>
              <a:rPr lang="en-US" sz="2400" b="0">
                <a:solidFill>
                  <a:schemeClr val="tx2"/>
                </a:solidFill>
              </a:rPr>
              <a:t>A=</a:t>
            </a:r>
            <a:endParaRPr lang="en-US" sz="2400" b="0"/>
          </a:p>
        </p:txBody>
      </p:sp>
      <p:sp>
        <p:nvSpPr>
          <p:cNvPr id="28695" name="Freeform 23" descr="75%"/>
          <p:cNvSpPr>
            <a:spLocks/>
          </p:cNvSpPr>
          <p:nvPr/>
        </p:nvSpPr>
        <p:spPr bwMode="auto">
          <a:xfrm>
            <a:off x="6630988" y="5073650"/>
            <a:ext cx="277812" cy="1263650"/>
          </a:xfrm>
          <a:custGeom>
            <a:avLst/>
            <a:gdLst/>
            <a:ahLst/>
            <a:cxnLst>
              <a:cxn ang="0">
                <a:pos x="0" y="795"/>
              </a:cxn>
              <a:cxn ang="0">
                <a:pos x="0" y="0"/>
              </a:cxn>
              <a:cxn ang="0">
                <a:pos x="174" y="0"/>
              </a:cxn>
              <a:cxn ang="0">
                <a:pos x="174" y="112"/>
              </a:cxn>
              <a:cxn ang="0">
                <a:pos x="0" y="795"/>
              </a:cxn>
            </a:cxnLst>
            <a:rect l="0" t="0" r="r" b="b"/>
            <a:pathLst>
              <a:path w="175" h="796">
                <a:moveTo>
                  <a:pt x="0" y="795"/>
                </a:moveTo>
                <a:lnTo>
                  <a:pt x="0" y="0"/>
                </a:lnTo>
                <a:lnTo>
                  <a:pt x="174" y="0"/>
                </a:lnTo>
                <a:lnTo>
                  <a:pt x="174" y="112"/>
                </a:lnTo>
                <a:lnTo>
                  <a:pt x="0" y="795"/>
                </a:lnTo>
              </a:path>
            </a:pathLst>
          </a:custGeom>
          <a:pattFill prst="pct75">
            <a:fgClr>
              <a:schemeClr val="bg1"/>
            </a:fgClr>
            <a:bgClr>
              <a:schemeClr val="hlink"/>
            </a:bgClr>
          </a:pattFill>
          <a:ln w="12700" cap="rnd" cmpd="sng">
            <a:solidFill>
              <a:schemeClr val="tx1"/>
            </a:solidFill>
            <a:prstDash val="solid"/>
            <a:round/>
            <a:headEnd type="none" w="med" len="med"/>
            <a:tailEnd type="none" w="med" len="med"/>
          </a:ln>
          <a:effectLst/>
        </p:spPr>
        <p:txBody>
          <a:bodyPr/>
          <a:lstStyle/>
          <a:p>
            <a:endParaRPr lang="en-US"/>
          </a:p>
        </p:txBody>
      </p:sp>
      <p:sp>
        <p:nvSpPr>
          <p:cNvPr id="28696" name="Rectangle 24"/>
          <p:cNvSpPr>
            <a:spLocks noChangeArrowheads="1"/>
          </p:cNvSpPr>
          <p:nvPr/>
        </p:nvSpPr>
        <p:spPr bwMode="auto">
          <a:xfrm>
            <a:off x="1016000" y="6145213"/>
            <a:ext cx="2709863" cy="454025"/>
          </a:xfrm>
          <a:prstGeom prst="rect">
            <a:avLst/>
          </a:prstGeom>
          <a:noFill/>
          <a:ln w="12700">
            <a:noFill/>
            <a:miter lim="800000"/>
            <a:headEnd/>
            <a:tailEnd/>
          </a:ln>
          <a:effectLst/>
        </p:spPr>
        <p:txBody>
          <a:bodyPr wrap="none" lIns="90488" tIns="44450" rIns="90488" bIns="44450">
            <a:spAutoFit/>
          </a:bodyPr>
          <a:lstStyle/>
          <a:p>
            <a:r>
              <a:rPr lang="en-US" sz="2400" b="0"/>
              <a:t>forces per unit width</a:t>
            </a:r>
          </a:p>
        </p:txBody>
      </p:sp>
      <p:sp>
        <p:nvSpPr>
          <p:cNvPr id="28700" name="Line 28"/>
          <p:cNvSpPr>
            <a:spLocks noChangeShapeType="1"/>
          </p:cNvSpPr>
          <p:nvPr/>
        </p:nvSpPr>
        <p:spPr bwMode="auto">
          <a:xfrm flipH="1" flipV="1">
            <a:off x="3065463" y="2979738"/>
            <a:ext cx="3735387" cy="2332037"/>
          </a:xfrm>
          <a:prstGeom prst="line">
            <a:avLst/>
          </a:prstGeom>
          <a:noFill/>
          <a:ln w="38100">
            <a:solidFill>
              <a:schemeClr val="folHlink"/>
            </a:solidFill>
            <a:round/>
            <a:headEnd type="none" w="lg" len="med"/>
            <a:tailEnd type="triangle" w="lg" len="med"/>
          </a:ln>
          <a:effectLst/>
        </p:spPr>
        <p:txBody>
          <a:bodyPr wrap="none" anchor="ctr">
            <a:spAutoFit/>
          </a:bodyPr>
          <a:lstStyle/>
          <a:p>
            <a:endParaRPr lang="en-US"/>
          </a:p>
        </p:txBody>
      </p:sp>
      <p:sp>
        <p:nvSpPr>
          <p:cNvPr id="28701" name="Text Box 29"/>
          <p:cNvSpPr txBox="1">
            <a:spLocks noChangeArrowheads="1"/>
          </p:cNvSpPr>
          <p:nvPr/>
        </p:nvSpPr>
        <p:spPr bwMode="auto">
          <a:xfrm>
            <a:off x="4765675" y="6194425"/>
            <a:ext cx="3700463"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Increase A, increase stability</a:t>
            </a:r>
          </a:p>
        </p:txBody>
      </p:sp>
      <p:sp>
        <p:nvSpPr>
          <p:cNvPr id="28702" name="Line 30"/>
          <p:cNvSpPr>
            <a:spLocks noChangeShapeType="1"/>
          </p:cNvSpPr>
          <p:nvPr/>
        </p:nvSpPr>
        <p:spPr bwMode="auto">
          <a:xfrm>
            <a:off x="4799013" y="6618288"/>
            <a:ext cx="39195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7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870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5" grpId="0" animBg="1"/>
      <p:bldP spid="28700" grpId="0" animBg="1"/>
      <p:bldP spid="28701" grpId="0" build="p"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3" name="Freeform 23"/>
          <p:cNvSpPr>
            <a:spLocks/>
          </p:cNvSpPr>
          <p:nvPr/>
        </p:nvSpPr>
        <p:spPr bwMode="auto">
          <a:xfrm>
            <a:off x="2732088" y="4294188"/>
            <a:ext cx="2997200" cy="2357437"/>
          </a:xfrm>
          <a:custGeom>
            <a:avLst/>
            <a:gdLst/>
            <a:ahLst/>
            <a:cxnLst>
              <a:cxn ang="0">
                <a:pos x="0" y="0"/>
              </a:cxn>
              <a:cxn ang="0">
                <a:pos x="1888" y="0"/>
              </a:cxn>
              <a:cxn ang="0">
                <a:pos x="1888" y="197"/>
              </a:cxn>
              <a:cxn ang="0">
                <a:pos x="10" y="1485"/>
              </a:cxn>
              <a:cxn ang="0">
                <a:pos x="0" y="0"/>
              </a:cxn>
            </a:cxnLst>
            <a:rect l="0" t="0" r="r" b="b"/>
            <a:pathLst>
              <a:path w="1888" h="1485">
                <a:moveTo>
                  <a:pt x="0" y="0"/>
                </a:moveTo>
                <a:lnTo>
                  <a:pt x="1888" y="0"/>
                </a:lnTo>
                <a:lnTo>
                  <a:pt x="1888" y="197"/>
                </a:lnTo>
                <a:lnTo>
                  <a:pt x="10" y="1485"/>
                </a:lnTo>
                <a:lnTo>
                  <a:pt x="0" y="0"/>
                </a:lnTo>
                <a:close/>
              </a:path>
            </a:pathLst>
          </a:custGeom>
          <a:noFill/>
          <a:ln w="12700" cap="flat" cmpd="sng">
            <a:noFill/>
            <a:prstDash val="solid"/>
            <a:round/>
            <a:headEnd type="none" w="lg" len="med"/>
            <a:tailEnd type="none" w="lg" len="med"/>
          </a:ln>
          <a:effectLst/>
        </p:spPr>
        <p:txBody>
          <a:bodyPr wrap="none" anchor="ctr">
            <a:spAutoFit/>
          </a:bodyPr>
          <a:lstStyle/>
          <a:p>
            <a:endParaRPr lang="en-US"/>
          </a:p>
        </p:txBody>
      </p:sp>
      <p:sp>
        <p:nvSpPr>
          <p:cNvPr id="30741" name="Freeform 21"/>
          <p:cNvSpPr>
            <a:spLocks/>
          </p:cNvSpPr>
          <p:nvPr/>
        </p:nvSpPr>
        <p:spPr bwMode="auto">
          <a:xfrm>
            <a:off x="5511800" y="3975100"/>
            <a:ext cx="3606800" cy="303213"/>
          </a:xfrm>
          <a:custGeom>
            <a:avLst/>
            <a:gdLst/>
            <a:ahLst/>
            <a:cxnLst>
              <a:cxn ang="0">
                <a:pos x="0" y="15"/>
              </a:cxn>
              <a:cxn ang="0">
                <a:pos x="128" y="191"/>
              </a:cxn>
              <a:cxn ang="0">
                <a:pos x="2272" y="191"/>
              </a:cxn>
              <a:cxn ang="0">
                <a:pos x="2268" y="0"/>
              </a:cxn>
              <a:cxn ang="0">
                <a:pos x="0" y="15"/>
              </a:cxn>
            </a:cxnLst>
            <a:rect l="0" t="0" r="r" b="b"/>
            <a:pathLst>
              <a:path w="2272" h="191">
                <a:moveTo>
                  <a:pt x="0" y="15"/>
                </a:moveTo>
                <a:lnTo>
                  <a:pt x="128" y="191"/>
                </a:lnTo>
                <a:lnTo>
                  <a:pt x="2272" y="191"/>
                </a:lnTo>
                <a:lnTo>
                  <a:pt x="2268" y="0"/>
                </a:lnTo>
                <a:lnTo>
                  <a:pt x="0" y="15"/>
                </a:lnTo>
                <a:close/>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30740" name="Freeform 20"/>
          <p:cNvSpPr>
            <a:spLocks/>
          </p:cNvSpPr>
          <p:nvPr/>
        </p:nvSpPr>
        <p:spPr bwMode="auto">
          <a:xfrm>
            <a:off x="31750" y="2092325"/>
            <a:ext cx="3543300" cy="2170113"/>
          </a:xfrm>
          <a:custGeom>
            <a:avLst/>
            <a:gdLst/>
            <a:ahLst/>
            <a:cxnLst>
              <a:cxn ang="0">
                <a:pos x="2" y="1"/>
              </a:cxn>
              <a:cxn ang="0">
                <a:pos x="2232" y="0"/>
              </a:cxn>
              <a:cxn ang="0">
                <a:pos x="2222" y="246"/>
              </a:cxn>
              <a:cxn ang="0">
                <a:pos x="1721" y="1367"/>
              </a:cxn>
              <a:cxn ang="0">
                <a:pos x="0" y="1367"/>
              </a:cxn>
              <a:cxn ang="0">
                <a:pos x="2" y="1"/>
              </a:cxn>
            </a:cxnLst>
            <a:rect l="0" t="0" r="r" b="b"/>
            <a:pathLst>
              <a:path w="2232" h="1367">
                <a:moveTo>
                  <a:pt x="2" y="1"/>
                </a:moveTo>
                <a:lnTo>
                  <a:pt x="2232" y="0"/>
                </a:lnTo>
                <a:lnTo>
                  <a:pt x="2222" y="246"/>
                </a:lnTo>
                <a:lnTo>
                  <a:pt x="1721" y="1367"/>
                </a:lnTo>
                <a:lnTo>
                  <a:pt x="0" y="1367"/>
                </a:lnTo>
                <a:lnTo>
                  <a:pt x="2" y="1"/>
                </a:lnTo>
                <a:close/>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2" name="Rectangle 2"/>
          <p:cNvSpPr>
            <a:spLocks noGrp="1" noChangeArrowheads="1"/>
          </p:cNvSpPr>
          <p:nvPr>
            <p:ph type="title"/>
          </p:nvPr>
        </p:nvSpPr>
        <p:spPr>
          <a:noFill/>
          <a:ln/>
          <a:effectLst/>
        </p:spPr>
        <p:txBody>
          <a:bodyPr lIns="90488" tIns="44450" rIns="90488" bIns="44450" anchor="b"/>
          <a:lstStyle/>
          <a:p>
            <a:r>
              <a:rPr lang="en-US"/>
              <a:t>Hydrostatic Uplift</a:t>
            </a:r>
          </a:p>
        </p:txBody>
      </p:sp>
      <p:sp>
        <p:nvSpPr>
          <p:cNvPr id="30723" name="Line 3"/>
          <p:cNvSpPr>
            <a:spLocks noChangeShapeType="1"/>
          </p:cNvSpPr>
          <p:nvPr/>
        </p:nvSpPr>
        <p:spPr bwMode="auto">
          <a:xfrm>
            <a:off x="9525" y="4273550"/>
            <a:ext cx="9115425" cy="0"/>
          </a:xfrm>
          <a:prstGeom prst="line">
            <a:avLst/>
          </a:prstGeom>
          <a:noFill/>
          <a:ln w="12700">
            <a:solidFill>
              <a:schemeClr val="tx1"/>
            </a:solidFill>
            <a:round/>
            <a:headEnd/>
            <a:tailEnd/>
          </a:ln>
          <a:effectLst/>
        </p:spPr>
        <p:txBody>
          <a:bodyPr wrap="none" anchor="ctr"/>
          <a:lstStyle/>
          <a:p>
            <a:endParaRPr lang="en-US"/>
          </a:p>
        </p:txBody>
      </p:sp>
      <p:sp>
        <p:nvSpPr>
          <p:cNvPr id="30724" name="Freeform 4"/>
          <p:cNvSpPr>
            <a:spLocks/>
          </p:cNvSpPr>
          <p:nvPr/>
        </p:nvSpPr>
        <p:spPr bwMode="auto">
          <a:xfrm>
            <a:off x="2749550" y="1843088"/>
            <a:ext cx="2968625" cy="2430462"/>
          </a:xfrm>
          <a:custGeom>
            <a:avLst/>
            <a:gdLst/>
            <a:ahLst/>
            <a:cxnLst>
              <a:cxn ang="0">
                <a:pos x="0" y="1530"/>
              </a:cxn>
              <a:cxn ang="0">
                <a:pos x="513" y="406"/>
              </a:cxn>
              <a:cxn ang="0">
                <a:pos x="513" y="0"/>
              </a:cxn>
              <a:cxn ang="0">
                <a:pos x="696" y="0"/>
              </a:cxn>
              <a:cxn ang="0">
                <a:pos x="748" y="0"/>
              </a:cxn>
              <a:cxn ang="0">
                <a:pos x="748" y="142"/>
              </a:cxn>
              <a:cxn ang="0">
                <a:pos x="1869" y="1530"/>
              </a:cxn>
            </a:cxnLst>
            <a:rect l="0" t="0" r="r" b="b"/>
            <a:pathLst>
              <a:path w="1870" h="1531">
                <a:moveTo>
                  <a:pt x="0" y="1530"/>
                </a:moveTo>
                <a:lnTo>
                  <a:pt x="513" y="406"/>
                </a:lnTo>
                <a:lnTo>
                  <a:pt x="513" y="0"/>
                </a:lnTo>
                <a:lnTo>
                  <a:pt x="696" y="0"/>
                </a:lnTo>
                <a:lnTo>
                  <a:pt x="748" y="0"/>
                </a:lnTo>
                <a:lnTo>
                  <a:pt x="748" y="142"/>
                </a:lnTo>
                <a:lnTo>
                  <a:pt x="1869" y="1530"/>
                </a:lnTo>
              </a:path>
            </a:pathLst>
          </a:custGeom>
          <a:solidFill>
            <a:schemeClr val="accent1"/>
          </a:solidFill>
          <a:ln w="12700" cap="rnd" cmpd="sng">
            <a:solidFill>
              <a:schemeClr val="tx1"/>
            </a:solidFill>
            <a:prstDash val="solid"/>
            <a:round/>
            <a:headEnd type="none" w="med" len="med"/>
            <a:tailEnd type="none" w="med" len="med"/>
          </a:ln>
          <a:effectLst/>
        </p:spPr>
        <p:txBody>
          <a:bodyPr/>
          <a:lstStyle/>
          <a:p>
            <a:endParaRPr lang="en-US"/>
          </a:p>
        </p:txBody>
      </p:sp>
      <p:sp>
        <p:nvSpPr>
          <p:cNvPr id="30725" name="Freeform 5"/>
          <p:cNvSpPr>
            <a:spLocks noChangeArrowheads="1"/>
          </p:cNvSpPr>
          <p:nvPr/>
        </p:nvSpPr>
        <p:spPr bwMode="auto">
          <a:xfrm>
            <a:off x="47625" y="2093913"/>
            <a:ext cx="3511550" cy="4762"/>
          </a:xfrm>
          <a:custGeom>
            <a:avLst/>
            <a:gdLst/>
            <a:ahLst/>
            <a:cxnLst>
              <a:cxn ang="0">
                <a:pos x="2212" y="3"/>
              </a:cxn>
              <a:cxn ang="0">
                <a:pos x="0" y="0"/>
              </a:cxn>
            </a:cxnLst>
            <a:rect l="0" t="0" r="r" b="b"/>
            <a:pathLst>
              <a:path w="2212" h="3">
                <a:moveTo>
                  <a:pt x="2212" y="3"/>
                </a:moveTo>
                <a:lnTo>
                  <a:pt x="0" y="0"/>
                </a:lnTo>
              </a:path>
            </a:pathLst>
          </a:custGeom>
          <a:noFill/>
          <a:ln w="12700">
            <a:solidFill>
              <a:schemeClr val="tx1"/>
            </a:solidFill>
            <a:round/>
            <a:headEnd/>
            <a:tailEnd/>
          </a:ln>
          <a:effectLst/>
        </p:spPr>
        <p:txBody>
          <a:bodyPr wrap="none" anchor="ctr"/>
          <a:lstStyle/>
          <a:p>
            <a:endParaRPr lang="en-US"/>
          </a:p>
        </p:txBody>
      </p:sp>
      <p:sp>
        <p:nvSpPr>
          <p:cNvPr id="30726" name="AutoShape 6"/>
          <p:cNvSpPr>
            <a:spLocks noChangeArrowheads="1"/>
          </p:cNvSpPr>
          <p:nvPr/>
        </p:nvSpPr>
        <p:spPr bwMode="auto">
          <a:xfrm rot="10800000" flipH="1">
            <a:off x="1003300" y="1846263"/>
            <a:ext cx="263525" cy="22225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sp>
        <p:nvSpPr>
          <p:cNvPr id="30727" name="Line 7"/>
          <p:cNvSpPr>
            <a:spLocks noChangeShapeType="1"/>
          </p:cNvSpPr>
          <p:nvPr/>
        </p:nvSpPr>
        <p:spPr bwMode="auto">
          <a:xfrm flipH="1">
            <a:off x="5476875" y="3981450"/>
            <a:ext cx="3657600" cy="0"/>
          </a:xfrm>
          <a:prstGeom prst="line">
            <a:avLst/>
          </a:prstGeom>
          <a:noFill/>
          <a:ln w="12700">
            <a:solidFill>
              <a:schemeClr val="tx1"/>
            </a:solidFill>
            <a:round/>
            <a:headEnd/>
            <a:tailEnd/>
          </a:ln>
          <a:effectLst/>
        </p:spPr>
        <p:txBody>
          <a:bodyPr wrap="none" anchor="ctr"/>
          <a:lstStyle/>
          <a:p>
            <a:endParaRPr lang="en-US"/>
          </a:p>
        </p:txBody>
      </p:sp>
      <p:sp>
        <p:nvSpPr>
          <p:cNvPr id="30728" name="AutoShape 8"/>
          <p:cNvSpPr>
            <a:spLocks noChangeArrowheads="1"/>
          </p:cNvSpPr>
          <p:nvPr/>
        </p:nvSpPr>
        <p:spPr bwMode="auto">
          <a:xfrm rot="10800000" flipH="1">
            <a:off x="7381875" y="3736975"/>
            <a:ext cx="263525" cy="22225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sp>
        <p:nvSpPr>
          <p:cNvPr id="30729" name="Rectangle 9"/>
          <p:cNvSpPr>
            <a:spLocks noChangeArrowheads="1"/>
          </p:cNvSpPr>
          <p:nvPr/>
        </p:nvSpPr>
        <p:spPr bwMode="auto">
          <a:xfrm>
            <a:off x="7167563" y="3919538"/>
            <a:ext cx="434975" cy="454025"/>
          </a:xfrm>
          <a:prstGeom prst="rect">
            <a:avLst/>
          </a:prstGeom>
          <a:noFill/>
          <a:ln w="12700">
            <a:noFill/>
            <a:miter lim="800000"/>
            <a:headEnd/>
            <a:tailEnd/>
          </a:ln>
          <a:effectLst/>
        </p:spPr>
        <p:txBody>
          <a:bodyPr wrap="none" lIns="90488" tIns="44450" rIns="90488" bIns="44450">
            <a:spAutoFit/>
          </a:bodyPr>
          <a:lstStyle/>
          <a:p>
            <a:r>
              <a:rPr lang="en-US" sz="2400" b="0"/>
              <a:t>h</a:t>
            </a:r>
            <a:r>
              <a:rPr lang="en-US" sz="2400" b="0" baseline="-25000"/>
              <a:t>d</a:t>
            </a:r>
          </a:p>
        </p:txBody>
      </p:sp>
      <p:sp>
        <p:nvSpPr>
          <p:cNvPr id="30730" name="Line 10"/>
          <p:cNvSpPr>
            <a:spLocks noChangeShapeType="1"/>
          </p:cNvSpPr>
          <p:nvPr/>
        </p:nvSpPr>
        <p:spPr bwMode="auto">
          <a:xfrm>
            <a:off x="817563" y="2097088"/>
            <a:ext cx="0" cy="2166937"/>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0731" name="Rectangle 11"/>
          <p:cNvSpPr>
            <a:spLocks noChangeArrowheads="1"/>
          </p:cNvSpPr>
          <p:nvPr/>
        </p:nvSpPr>
        <p:spPr bwMode="auto">
          <a:xfrm>
            <a:off x="623888" y="2800350"/>
            <a:ext cx="434975" cy="454025"/>
          </a:xfrm>
          <a:prstGeom prst="rect">
            <a:avLst/>
          </a:prstGeom>
          <a:solidFill>
            <a:schemeClr val="hlink"/>
          </a:solidFill>
          <a:ln w="12700">
            <a:noFill/>
            <a:miter lim="800000"/>
            <a:headEnd/>
            <a:tailEnd/>
          </a:ln>
          <a:effectLst/>
        </p:spPr>
        <p:txBody>
          <a:bodyPr wrap="none" lIns="90488" tIns="44450" rIns="90488" bIns="44450">
            <a:spAutoFit/>
          </a:bodyPr>
          <a:lstStyle/>
          <a:p>
            <a:r>
              <a:rPr lang="en-US" sz="2400" b="0"/>
              <a:t>h</a:t>
            </a:r>
            <a:r>
              <a:rPr lang="en-US" sz="2400" b="0" baseline="-25000"/>
              <a:t>u</a:t>
            </a:r>
          </a:p>
        </p:txBody>
      </p:sp>
      <p:sp>
        <p:nvSpPr>
          <p:cNvPr id="30732" name="Freeform 12"/>
          <p:cNvSpPr>
            <a:spLocks/>
          </p:cNvSpPr>
          <p:nvPr/>
        </p:nvSpPr>
        <p:spPr bwMode="auto">
          <a:xfrm>
            <a:off x="2749550" y="4270375"/>
            <a:ext cx="2982913" cy="2376488"/>
          </a:xfrm>
          <a:custGeom>
            <a:avLst/>
            <a:gdLst/>
            <a:ahLst/>
            <a:cxnLst>
              <a:cxn ang="0">
                <a:pos x="0" y="0"/>
              </a:cxn>
              <a:cxn ang="0">
                <a:pos x="0" y="1496"/>
              </a:cxn>
              <a:cxn ang="0">
                <a:pos x="1878" y="200"/>
              </a:cxn>
              <a:cxn ang="0">
                <a:pos x="1878" y="0"/>
              </a:cxn>
            </a:cxnLst>
            <a:rect l="0" t="0" r="r" b="b"/>
            <a:pathLst>
              <a:path w="1879" h="1497">
                <a:moveTo>
                  <a:pt x="0" y="0"/>
                </a:moveTo>
                <a:lnTo>
                  <a:pt x="0" y="1496"/>
                </a:lnTo>
                <a:lnTo>
                  <a:pt x="1878" y="200"/>
                </a:lnTo>
                <a:lnTo>
                  <a:pt x="1878" y="0"/>
                </a:lnTo>
              </a:path>
            </a:pathLst>
          </a:custGeom>
          <a:noFill/>
          <a:ln w="28575" cap="rnd" cmpd="sng">
            <a:solidFill>
              <a:schemeClr val="folHlink"/>
            </a:solidFill>
            <a:prstDash val="sysDot"/>
            <a:round/>
            <a:headEnd type="none" w="med" len="med"/>
            <a:tailEnd type="none" w="med" len="med"/>
          </a:ln>
          <a:effectLst/>
        </p:spPr>
        <p:txBody>
          <a:bodyPr/>
          <a:lstStyle/>
          <a:p>
            <a:endParaRPr lang="en-US"/>
          </a:p>
        </p:txBody>
      </p:sp>
      <p:sp>
        <p:nvSpPr>
          <p:cNvPr id="30733" name="Line 13"/>
          <p:cNvSpPr>
            <a:spLocks noChangeShapeType="1"/>
          </p:cNvSpPr>
          <p:nvPr/>
        </p:nvSpPr>
        <p:spPr bwMode="auto">
          <a:xfrm flipH="1">
            <a:off x="3171825" y="4308475"/>
            <a:ext cx="14288" cy="2055813"/>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graphicFrame>
        <p:nvGraphicFramePr>
          <p:cNvPr id="30734" name="Object 14">
            <a:hlinkClick r:id="" action="ppaction://ole?verb=0"/>
          </p:cNvPr>
          <p:cNvGraphicFramePr>
            <a:graphicFrameLocks/>
          </p:cNvGraphicFramePr>
          <p:nvPr/>
        </p:nvGraphicFramePr>
        <p:xfrm>
          <a:off x="3054350" y="4676775"/>
          <a:ext cx="247650" cy="769938"/>
        </p:xfrm>
        <a:graphic>
          <a:graphicData uri="http://schemas.openxmlformats.org/presentationml/2006/ole">
            <p:oleObj spid="_x0000_s30734" name="Equation" r:id="rId3" imgW="266400" imgH="787320" progId="Equation.3">
              <p:embed/>
            </p:oleObj>
          </a:graphicData>
        </a:graphic>
      </p:graphicFrame>
      <p:sp>
        <p:nvSpPr>
          <p:cNvPr id="30735" name="Line 15"/>
          <p:cNvSpPr>
            <a:spLocks noChangeShapeType="1"/>
          </p:cNvSpPr>
          <p:nvPr/>
        </p:nvSpPr>
        <p:spPr bwMode="auto">
          <a:xfrm flipV="1">
            <a:off x="3578225" y="4264025"/>
            <a:ext cx="0" cy="71755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0736" name="Rectangle 16"/>
          <p:cNvSpPr>
            <a:spLocks noChangeArrowheads="1"/>
          </p:cNvSpPr>
          <p:nvPr/>
        </p:nvSpPr>
        <p:spPr bwMode="auto">
          <a:xfrm>
            <a:off x="3386138" y="4897438"/>
            <a:ext cx="793750" cy="454025"/>
          </a:xfrm>
          <a:prstGeom prst="rect">
            <a:avLst/>
          </a:prstGeom>
          <a:noFill/>
          <a:ln w="12700">
            <a:noFill/>
            <a:miter lim="800000"/>
            <a:headEnd/>
            <a:tailEnd/>
          </a:ln>
          <a:effectLst/>
        </p:spPr>
        <p:txBody>
          <a:bodyPr wrap="none" lIns="90488" tIns="44450" rIns="90488" bIns="44450">
            <a:spAutoFit/>
          </a:bodyPr>
          <a:lstStyle/>
          <a:p>
            <a:r>
              <a:rPr lang="en-US" sz="2400" b="0"/>
              <a:t>F</a:t>
            </a:r>
            <a:r>
              <a:rPr lang="en-US" sz="2400" b="0" baseline="-25000"/>
              <a:t>uplift</a:t>
            </a:r>
          </a:p>
        </p:txBody>
      </p:sp>
      <p:sp>
        <p:nvSpPr>
          <p:cNvPr id="30737" name="Rectangle 17"/>
          <p:cNvSpPr>
            <a:spLocks noChangeArrowheads="1"/>
          </p:cNvSpPr>
          <p:nvPr/>
        </p:nvSpPr>
        <p:spPr bwMode="auto">
          <a:xfrm>
            <a:off x="4460875" y="5657850"/>
            <a:ext cx="3073400" cy="454025"/>
          </a:xfrm>
          <a:prstGeom prst="rect">
            <a:avLst/>
          </a:prstGeom>
          <a:noFill/>
          <a:ln w="12700">
            <a:noFill/>
            <a:miter lim="800000"/>
            <a:headEnd/>
            <a:tailEnd/>
          </a:ln>
          <a:effectLst/>
        </p:spPr>
        <p:txBody>
          <a:bodyPr wrap="none" lIns="90488" tIns="44450" rIns="90488" bIns="44450">
            <a:spAutoFit/>
          </a:bodyPr>
          <a:lstStyle/>
          <a:p>
            <a:r>
              <a:rPr lang="en-US" sz="2400" b="0">
                <a:solidFill>
                  <a:schemeClr val="folHlink"/>
                </a:solidFill>
              </a:rPr>
              <a:t>Uplift pressure gradient</a:t>
            </a:r>
          </a:p>
        </p:txBody>
      </p:sp>
      <p:sp>
        <p:nvSpPr>
          <p:cNvPr id="30738" name="Line 18"/>
          <p:cNvSpPr>
            <a:spLocks noChangeShapeType="1"/>
          </p:cNvSpPr>
          <p:nvPr/>
        </p:nvSpPr>
        <p:spPr bwMode="auto">
          <a:xfrm>
            <a:off x="4246563" y="5630863"/>
            <a:ext cx="236537" cy="220662"/>
          </a:xfrm>
          <a:prstGeom prst="line">
            <a:avLst/>
          </a:prstGeom>
          <a:noFill/>
          <a:ln w="12700">
            <a:solidFill>
              <a:schemeClr val="folHlink"/>
            </a:solidFill>
            <a:round/>
            <a:headEnd/>
            <a:tailEnd/>
          </a:ln>
          <a:effectLst/>
        </p:spPr>
        <p:txBody>
          <a:bodyPr wrap="none" anchor="ctr"/>
          <a:lstStyle/>
          <a:p>
            <a:endParaRPr lang="en-US"/>
          </a:p>
        </p:txBody>
      </p:sp>
      <p:sp>
        <p:nvSpPr>
          <p:cNvPr id="30744" name="Line 24"/>
          <p:cNvSpPr>
            <a:spLocks noChangeShapeType="1"/>
          </p:cNvSpPr>
          <p:nvPr/>
        </p:nvSpPr>
        <p:spPr bwMode="auto">
          <a:xfrm>
            <a:off x="4616450" y="6080125"/>
            <a:ext cx="31988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3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2" grpId="0" animBg="1"/>
      <p:bldP spid="30737"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71" name="Freeform 27"/>
          <p:cNvSpPr>
            <a:spLocks/>
          </p:cNvSpPr>
          <p:nvPr/>
        </p:nvSpPr>
        <p:spPr bwMode="auto">
          <a:xfrm>
            <a:off x="5557838" y="4106863"/>
            <a:ext cx="3497262" cy="312737"/>
          </a:xfrm>
          <a:custGeom>
            <a:avLst/>
            <a:gdLst/>
            <a:ahLst/>
            <a:cxnLst>
              <a:cxn ang="0">
                <a:pos x="0" y="0"/>
              </a:cxn>
              <a:cxn ang="0">
                <a:pos x="2203" y="0"/>
              </a:cxn>
              <a:cxn ang="0">
                <a:pos x="2203" y="197"/>
              </a:cxn>
              <a:cxn ang="0">
                <a:pos x="177" y="197"/>
              </a:cxn>
              <a:cxn ang="0">
                <a:pos x="0" y="0"/>
              </a:cxn>
            </a:cxnLst>
            <a:rect l="0" t="0" r="r" b="b"/>
            <a:pathLst>
              <a:path w="2203" h="197">
                <a:moveTo>
                  <a:pt x="0" y="0"/>
                </a:moveTo>
                <a:lnTo>
                  <a:pt x="2203" y="0"/>
                </a:lnTo>
                <a:lnTo>
                  <a:pt x="2203" y="197"/>
                </a:lnTo>
                <a:lnTo>
                  <a:pt x="177" y="197"/>
                </a:lnTo>
                <a:lnTo>
                  <a:pt x="0" y="0"/>
                </a:lnTo>
                <a:close/>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1763" name="Freeform 19"/>
          <p:cNvSpPr>
            <a:spLocks/>
          </p:cNvSpPr>
          <p:nvPr/>
        </p:nvSpPr>
        <p:spPr bwMode="auto">
          <a:xfrm>
            <a:off x="128588" y="2249488"/>
            <a:ext cx="3578225" cy="2170112"/>
          </a:xfrm>
          <a:custGeom>
            <a:avLst/>
            <a:gdLst/>
            <a:ahLst/>
            <a:cxnLst>
              <a:cxn ang="0">
                <a:pos x="0" y="5"/>
              </a:cxn>
              <a:cxn ang="0">
                <a:pos x="2254" y="0"/>
              </a:cxn>
              <a:cxn ang="0">
                <a:pos x="2254" y="245"/>
              </a:cxn>
              <a:cxn ang="0">
                <a:pos x="1732" y="1367"/>
              </a:cxn>
              <a:cxn ang="0">
                <a:pos x="2" y="1367"/>
              </a:cxn>
              <a:cxn ang="0">
                <a:pos x="0" y="5"/>
              </a:cxn>
            </a:cxnLst>
            <a:rect l="0" t="0" r="r" b="b"/>
            <a:pathLst>
              <a:path w="2254" h="1367">
                <a:moveTo>
                  <a:pt x="0" y="5"/>
                </a:moveTo>
                <a:lnTo>
                  <a:pt x="2254" y="0"/>
                </a:lnTo>
                <a:lnTo>
                  <a:pt x="2254" y="245"/>
                </a:lnTo>
                <a:lnTo>
                  <a:pt x="1732" y="1367"/>
                </a:lnTo>
                <a:lnTo>
                  <a:pt x="2" y="1367"/>
                </a:lnTo>
                <a:lnTo>
                  <a:pt x="0" y="5"/>
                </a:lnTo>
                <a:close/>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1746" name="Rectangle 2"/>
          <p:cNvSpPr>
            <a:spLocks noGrp="1" noChangeArrowheads="1"/>
          </p:cNvSpPr>
          <p:nvPr>
            <p:ph type="title"/>
          </p:nvPr>
        </p:nvSpPr>
        <p:spPr>
          <a:noFill/>
          <a:ln/>
          <a:effectLst/>
        </p:spPr>
        <p:txBody>
          <a:bodyPr lIns="90488" tIns="44450" rIns="90488" bIns="44450" anchor="b"/>
          <a:lstStyle/>
          <a:p>
            <a:r>
              <a:rPr lang="en-US"/>
              <a:t>Reduce Hydrostatic Uplift</a:t>
            </a:r>
          </a:p>
        </p:txBody>
      </p:sp>
      <p:sp>
        <p:nvSpPr>
          <p:cNvPr id="31747" name="Line 3"/>
          <p:cNvSpPr>
            <a:spLocks noChangeShapeType="1"/>
          </p:cNvSpPr>
          <p:nvPr/>
        </p:nvSpPr>
        <p:spPr bwMode="auto">
          <a:xfrm>
            <a:off x="161925" y="4425950"/>
            <a:ext cx="8912225" cy="0"/>
          </a:xfrm>
          <a:prstGeom prst="line">
            <a:avLst/>
          </a:prstGeom>
          <a:noFill/>
          <a:ln w="12700">
            <a:solidFill>
              <a:schemeClr val="tx1"/>
            </a:solidFill>
            <a:round/>
            <a:headEnd/>
            <a:tailEnd/>
          </a:ln>
          <a:effectLst/>
        </p:spPr>
        <p:txBody>
          <a:bodyPr wrap="none" anchor="ctr"/>
          <a:lstStyle/>
          <a:p>
            <a:endParaRPr lang="en-US"/>
          </a:p>
        </p:txBody>
      </p:sp>
      <p:sp>
        <p:nvSpPr>
          <p:cNvPr id="31749" name="Line 5"/>
          <p:cNvSpPr>
            <a:spLocks noChangeShapeType="1"/>
          </p:cNvSpPr>
          <p:nvPr/>
        </p:nvSpPr>
        <p:spPr bwMode="auto">
          <a:xfrm flipH="1" flipV="1">
            <a:off x="130175" y="2246313"/>
            <a:ext cx="3548063" cy="0"/>
          </a:xfrm>
          <a:prstGeom prst="line">
            <a:avLst/>
          </a:prstGeom>
          <a:noFill/>
          <a:ln w="12700">
            <a:solidFill>
              <a:schemeClr val="tx1"/>
            </a:solidFill>
            <a:round/>
            <a:headEnd/>
            <a:tailEnd/>
          </a:ln>
          <a:effectLst/>
        </p:spPr>
        <p:txBody>
          <a:bodyPr wrap="none" anchor="ctr"/>
          <a:lstStyle/>
          <a:p>
            <a:endParaRPr lang="en-US"/>
          </a:p>
        </p:txBody>
      </p:sp>
      <p:sp>
        <p:nvSpPr>
          <p:cNvPr id="31750" name="AutoShape 6"/>
          <p:cNvSpPr>
            <a:spLocks noChangeArrowheads="1"/>
          </p:cNvSpPr>
          <p:nvPr/>
        </p:nvSpPr>
        <p:spPr bwMode="auto">
          <a:xfrm rot="10800000" flipH="1">
            <a:off x="1123950" y="1998663"/>
            <a:ext cx="263525" cy="22225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rot="10800000" flipH="1">
            <a:off x="7502525" y="3857625"/>
            <a:ext cx="263525" cy="22225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sp>
        <p:nvSpPr>
          <p:cNvPr id="31753" name="Rectangle 9"/>
          <p:cNvSpPr>
            <a:spLocks noChangeArrowheads="1"/>
          </p:cNvSpPr>
          <p:nvPr/>
        </p:nvSpPr>
        <p:spPr bwMode="auto">
          <a:xfrm>
            <a:off x="7288213" y="4071938"/>
            <a:ext cx="434975" cy="454025"/>
          </a:xfrm>
          <a:prstGeom prst="rect">
            <a:avLst/>
          </a:prstGeom>
          <a:noFill/>
          <a:ln w="12700">
            <a:noFill/>
            <a:miter lim="800000"/>
            <a:headEnd/>
            <a:tailEnd/>
          </a:ln>
          <a:effectLst/>
        </p:spPr>
        <p:txBody>
          <a:bodyPr wrap="none" lIns="90488" tIns="44450" rIns="90488" bIns="44450">
            <a:spAutoFit/>
          </a:bodyPr>
          <a:lstStyle/>
          <a:p>
            <a:r>
              <a:rPr lang="en-US" sz="2400" b="0"/>
              <a:t>h</a:t>
            </a:r>
            <a:r>
              <a:rPr lang="en-US" sz="2400" b="0" baseline="-25000"/>
              <a:t>d</a:t>
            </a:r>
          </a:p>
        </p:txBody>
      </p:sp>
      <p:sp>
        <p:nvSpPr>
          <p:cNvPr id="31754" name="Line 10"/>
          <p:cNvSpPr>
            <a:spLocks noChangeShapeType="1"/>
          </p:cNvSpPr>
          <p:nvPr/>
        </p:nvSpPr>
        <p:spPr bwMode="auto">
          <a:xfrm>
            <a:off x="938213" y="2249488"/>
            <a:ext cx="0" cy="2166937"/>
          </a:xfrm>
          <a:prstGeom prst="line">
            <a:avLst/>
          </a:prstGeom>
          <a:noFill/>
          <a:ln w="12700">
            <a:solidFill>
              <a:schemeClr val="tx1"/>
            </a:solidFill>
            <a:round/>
            <a:headEnd type="triangle" w="med" len="med"/>
            <a:tailEnd type="triangle" w="med" len="med"/>
          </a:ln>
          <a:effectLst/>
        </p:spPr>
        <p:txBody>
          <a:bodyPr wrap="none" anchor="ctr"/>
          <a:lstStyle/>
          <a:p>
            <a:endParaRPr lang="en-US"/>
          </a:p>
        </p:txBody>
      </p:sp>
      <p:sp>
        <p:nvSpPr>
          <p:cNvPr id="31755" name="Rectangle 11"/>
          <p:cNvSpPr>
            <a:spLocks noChangeArrowheads="1"/>
          </p:cNvSpPr>
          <p:nvPr/>
        </p:nvSpPr>
        <p:spPr bwMode="auto">
          <a:xfrm>
            <a:off x="744538" y="2952750"/>
            <a:ext cx="434975" cy="454025"/>
          </a:xfrm>
          <a:prstGeom prst="rect">
            <a:avLst/>
          </a:prstGeom>
          <a:solidFill>
            <a:schemeClr val="hlink"/>
          </a:solidFill>
          <a:ln w="12700">
            <a:noFill/>
            <a:miter lim="800000"/>
            <a:headEnd/>
            <a:tailEnd/>
          </a:ln>
          <a:effectLst/>
        </p:spPr>
        <p:txBody>
          <a:bodyPr wrap="none" lIns="90488" tIns="44450" rIns="90488" bIns="44450">
            <a:spAutoFit/>
          </a:bodyPr>
          <a:lstStyle/>
          <a:p>
            <a:r>
              <a:rPr lang="en-US" sz="2400" b="0"/>
              <a:t>h</a:t>
            </a:r>
            <a:r>
              <a:rPr lang="en-US" sz="2400" b="0" baseline="-25000"/>
              <a:t>u</a:t>
            </a:r>
          </a:p>
        </p:txBody>
      </p:sp>
      <p:sp>
        <p:nvSpPr>
          <p:cNvPr id="31756" name="Line 12"/>
          <p:cNvSpPr>
            <a:spLocks noChangeShapeType="1"/>
          </p:cNvSpPr>
          <p:nvPr/>
        </p:nvSpPr>
        <p:spPr bwMode="auto">
          <a:xfrm flipV="1">
            <a:off x="3698875" y="4416425"/>
            <a:ext cx="0" cy="330200"/>
          </a:xfrm>
          <a:prstGeom prst="line">
            <a:avLst/>
          </a:prstGeom>
          <a:noFill/>
          <a:ln w="12700">
            <a:solidFill>
              <a:schemeClr val="tx1"/>
            </a:solidFill>
            <a:round/>
            <a:headEnd/>
            <a:tailEnd type="triangle" w="med" len="med"/>
          </a:ln>
          <a:effectLst/>
        </p:spPr>
        <p:txBody>
          <a:bodyPr wrap="none" anchor="ctr"/>
          <a:lstStyle/>
          <a:p>
            <a:endParaRPr lang="en-US"/>
          </a:p>
        </p:txBody>
      </p:sp>
      <p:sp>
        <p:nvSpPr>
          <p:cNvPr id="31757" name="Rectangle 13"/>
          <p:cNvSpPr>
            <a:spLocks noChangeArrowheads="1"/>
          </p:cNvSpPr>
          <p:nvPr/>
        </p:nvSpPr>
        <p:spPr bwMode="auto">
          <a:xfrm>
            <a:off x="3506788" y="5049838"/>
            <a:ext cx="793750" cy="454025"/>
          </a:xfrm>
          <a:prstGeom prst="rect">
            <a:avLst/>
          </a:prstGeom>
          <a:noFill/>
          <a:ln w="12700">
            <a:noFill/>
            <a:miter lim="800000"/>
            <a:headEnd/>
            <a:tailEnd/>
          </a:ln>
          <a:effectLst/>
        </p:spPr>
        <p:txBody>
          <a:bodyPr wrap="none" lIns="90488" tIns="44450" rIns="90488" bIns="44450">
            <a:spAutoFit/>
          </a:bodyPr>
          <a:lstStyle/>
          <a:p>
            <a:r>
              <a:rPr lang="en-US" sz="2400" b="0"/>
              <a:t>F</a:t>
            </a:r>
            <a:r>
              <a:rPr lang="en-US" sz="2400" b="0" baseline="-25000"/>
              <a:t>uplift</a:t>
            </a:r>
          </a:p>
        </p:txBody>
      </p:sp>
      <p:sp>
        <p:nvSpPr>
          <p:cNvPr id="31758" name="Rectangle 14"/>
          <p:cNvSpPr>
            <a:spLocks noChangeArrowheads="1"/>
          </p:cNvSpPr>
          <p:nvPr/>
        </p:nvSpPr>
        <p:spPr bwMode="auto">
          <a:xfrm>
            <a:off x="4581525" y="5810250"/>
            <a:ext cx="3073400" cy="454025"/>
          </a:xfrm>
          <a:prstGeom prst="rect">
            <a:avLst/>
          </a:prstGeom>
          <a:noFill/>
          <a:ln w="12700">
            <a:noFill/>
            <a:miter lim="800000"/>
            <a:headEnd/>
            <a:tailEnd/>
          </a:ln>
          <a:effectLst/>
        </p:spPr>
        <p:txBody>
          <a:bodyPr wrap="none" lIns="90488" tIns="44450" rIns="90488" bIns="44450">
            <a:spAutoFit/>
          </a:bodyPr>
          <a:lstStyle/>
          <a:p>
            <a:r>
              <a:rPr lang="en-US" sz="2400" b="0">
                <a:solidFill>
                  <a:schemeClr val="folHlink"/>
                </a:solidFill>
              </a:rPr>
              <a:t>Uplift pressure gradient</a:t>
            </a:r>
          </a:p>
        </p:txBody>
      </p:sp>
      <p:sp>
        <p:nvSpPr>
          <p:cNvPr id="31759" name="Line 15"/>
          <p:cNvSpPr>
            <a:spLocks noChangeShapeType="1"/>
          </p:cNvSpPr>
          <p:nvPr/>
        </p:nvSpPr>
        <p:spPr bwMode="auto">
          <a:xfrm>
            <a:off x="4408488" y="4787900"/>
            <a:ext cx="195262" cy="1216025"/>
          </a:xfrm>
          <a:prstGeom prst="line">
            <a:avLst/>
          </a:prstGeom>
          <a:noFill/>
          <a:ln w="12700">
            <a:solidFill>
              <a:schemeClr val="folHlink"/>
            </a:solidFill>
            <a:round/>
            <a:headEnd/>
            <a:tailEnd/>
          </a:ln>
          <a:effectLst/>
        </p:spPr>
        <p:txBody>
          <a:bodyPr wrap="none" anchor="ctr"/>
          <a:lstStyle/>
          <a:p>
            <a:endParaRPr lang="en-US"/>
          </a:p>
        </p:txBody>
      </p:sp>
      <p:sp>
        <p:nvSpPr>
          <p:cNvPr id="31761" name="Rectangle 17"/>
          <p:cNvSpPr>
            <a:spLocks noChangeArrowheads="1"/>
          </p:cNvSpPr>
          <p:nvPr/>
        </p:nvSpPr>
        <p:spPr bwMode="auto">
          <a:xfrm>
            <a:off x="550863" y="5064125"/>
            <a:ext cx="1812925" cy="454025"/>
          </a:xfrm>
          <a:prstGeom prst="rect">
            <a:avLst/>
          </a:prstGeom>
          <a:noFill/>
          <a:ln w="12700">
            <a:noFill/>
            <a:miter lim="800000"/>
            <a:headEnd/>
            <a:tailEnd/>
          </a:ln>
          <a:effectLst/>
        </p:spPr>
        <p:txBody>
          <a:bodyPr wrap="none" lIns="90488" tIns="44450" rIns="90488" bIns="44450">
            <a:spAutoFit/>
          </a:bodyPr>
          <a:lstStyle/>
          <a:p>
            <a:r>
              <a:rPr lang="en-US" sz="2400" b="0"/>
              <a:t>Grout curtain</a:t>
            </a:r>
          </a:p>
        </p:txBody>
      </p:sp>
      <p:sp>
        <p:nvSpPr>
          <p:cNvPr id="31762" name="Freeform 18"/>
          <p:cNvSpPr>
            <a:spLocks/>
          </p:cNvSpPr>
          <p:nvPr/>
        </p:nvSpPr>
        <p:spPr bwMode="auto">
          <a:xfrm>
            <a:off x="2901950" y="4422775"/>
            <a:ext cx="2997200" cy="2155825"/>
          </a:xfrm>
          <a:custGeom>
            <a:avLst/>
            <a:gdLst/>
            <a:ahLst/>
            <a:cxnLst>
              <a:cxn ang="0">
                <a:pos x="0" y="0"/>
              </a:cxn>
              <a:cxn ang="0">
                <a:pos x="0" y="1357"/>
              </a:cxn>
              <a:cxn ang="0">
                <a:pos x="43" y="1322"/>
              </a:cxn>
              <a:cxn ang="0">
                <a:pos x="43" y="609"/>
              </a:cxn>
              <a:cxn ang="0">
                <a:pos x="95" y="565"/>
              </a:cxn>
              <a:cxn ang="0">
                <a:pos x="95" y="296"/>
              </a:cxn>
              <a:cxn ang="0">
                <a:pos x="1887" y="165"/>
              </a:cxn>
              <a:cxn ang="0">
                <a:pos x="1887" y="0"/>
              </a:cxn>
            </a:cxnLst>
            <a:rect l="0" t="0" r="r" b="b"/>
            <a:pathLst>
              <a:path w="1888" h="1358">
                <a:moveTo>
                  <a:pt x="0" y="0"/>
                </a:moveTo>
                <a:lnTo>
                  <a:pt x="0" y="1357"/>
                </a:lnTo>
                <a:lnTo>
                  <a:pt x="43" y="1322"/>
                </a:lnTo>
                <a:lnTo>
                  <a:pt x="43" y="609"/>
                </a:lnTo>
                <a:lnTo>
                  <a:pt x="95" y="565"/>
                </a:lnTo>
                <a:lnTo>
                  <a:pt x="95" y="296"/>
                </a:lnTo>
                <a:lnTo>
                  <a:pt x="1887" y="165"/>
                </a:lnTo>
                <a:lnTo>
                  <a:pt x="1887" y="0"/>
                </a:lnTo>
              </a:path>
            </a:pathLst>
          </a:custGeom>
          <a:noFill/>
          <a:ln w="28575" cap="flat" cmpd="sng">
            <a:solidFill>
              <a:schemeClr val="folHlink"/>
            </a:solidFill>
            <a:prstDash val="sysDot"/>
            <a:round/>
            <a:headEnd type="none" w="med" len="med"/>
            <a:tailEnd type="none" w="med" len="med"/>
          </a:ln>
          <a:effectLst/>
        </p:spPr>
        <p:txBody>
          <a:bodyPr/>
          <a:lstStyle/>
          <a:p>
            <a:endParaRPr lang="en-US"/>
          </a:p>
        </p:txBody>
      </p:sp>
      <p:sp>
        <p:nvSpPr>
          <p:cNvPr id="31770" name="Line 26"/>
          <p:cNvSpPr>
            <a:spLocks noChangeShapeType="1"/>
          </p:cNvSpPr>
          <p:nvPr/>
        </p:nvSpPr>
        <p:spPr bwMode="auto">
          <a:xfrm>
            <a:off x="155575" y="4102100"/>
            <a:ext cx="8912225" cy="0"/>
          </a:xfrm>
          <a:prstGeom prst="line">
            <a:avLst/>
          </a:prstGeom>
          <a:noFill/>
          <a:ln w="12700">
            <a:solidFill>
              <a:schemeClr val="tx1"/>
            </a:solidFill>
            <a:round/>
            <a:headEnd/>
            <a:tailEnd/>
          </a:ln>
          <a:effectLst/>
        </p:spPr>
        <p:txBody>
          <a:bodyPr wrap="none" anchor="ctr"/>
          <a:lstStyle/>
          <a:p>
            <a:endParaRPr lang="en-US"/>
          </a:p>
        </p:txBody>
      </p:sp>
      <p:sp>
        <p:nvSpPr>
          <p:cNvPr id="31748" name="Freeform 4"/>
          <p:cNvSpPr>
            <a:spLocks/>
          </p:cNvSpPr>
          <p:nvPr/>
        </p:nvSpPr>
        <p:spPr bwMode="auto">
          <a:xfrm>
            <a:off x="2870200" y="1995488"/>
            <a:ext cx="2968625" cy="2430462"/>
          </a:xfrm>
          <a:custGeom>
            <a:avLst/>
            <a:gdLst/>
            <a:ahLst/>
            <a:cxnLst>
              <a:cxn ang="0">
                <a:pos x="0" y="1530"/>
              </a:cxn>
              <a:cxn ang="0">
                <a:pos x="513" y="406"/>
              </a:cxn>
              <a:cxn ang="0">
                <a:pos x="513" y="0"/>
              </a:cxn>
              <a:cxn ang="0">
                <a:pos x="696" y="0"/>
              </a:cxn>
              <a:cxn ang="0">
                <a:pos x="748" y="0"/>
              </a:cxn>
              <a:cxn ang="0">
                <a:pos x="748" y="142"/>
              </a:cxn>
              <a:cxn ang="0">
                <a:pos x="1869" y="1530"/>
              </a:cxn>
            </a:cxnLst>
            <a:rect l="0" t="0" r="r" b="b"/>
            <a:pathLst>
              <a:path w="1870" h="1531">
                <a:moveTo>
                  <a:pt x="0" y="1530"/>
                </a:moveTo>
                <a:lnTo>
                  <a:pt x="513" y="406"/>
                </a:lnTo>
                <a:lnTo>
                  <a:pt x="513" y="0"/>
                </a:lnTo>
                <a:lnTo>
                  <a:pt x="696" y="0"/>
                </a:lnTo>
                <a:lnTo>
                  <a:pt x="748" y="0"/>
                </a:lnTo>
                <a:lnTo>
                  <a:pt x="748" y="142"/>
                </a:lnTo>
                <a:lnTo>
                  <a:pt x="1869" y="1530"/>
                </a:lnTo>
              </a:path>
            </a:pathLst>
          </a:custGeom>
          <a:solidFill>
            <a:schemeClr val="accent1"/>
          </a:solidFill>
          <a:ln w="12700" cap="rnd" cmpd="sng">
            <a:solidFill>
              <a:schemeClr val="tx1"/>
            </a:solidFill>
            <a:prstDash val="solid"/>
            <a:round/>
            <a:headEnd type="none" w="med" len="med"/>
            <a:tailEnd type="none" w="med" len="med"/>
          </a:ln>
          <a:effectLst/>
        </p:spPr>
        <p:txBody>
          <a:bodyPr/>
          <a:lstStyle/>
          <a:p>
            <a:endParaRPr lang="en-US"/>
          </a:p>
        </p:txBody>
      </p:sp>
      <p:sp>
        <p:nvSpPr>
          <p:cNvPr id="31760" name="Rectangle 16"/>
          <p:cNvSpPr>
            <a:spLocks noChangeArrowheads="1"/>
          </p:cNvSpPr>
          <p:nvPr/>
        </p:nvSpPr>
        <p:spPr bwMode="auto">
          <a:xfrm>
            <a:off x="2914650" y="4418013"/>
            <a:ext cx="46038" cy="1824037"/>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1772" name="Line 28"/>
          <p:cNvSpPr>
            <a:spLocks noChangeShapeType="1"/>
          </p:cNvSpPr>
          <p:nvPr/>
        </p:nvSpPr>
        <p:spPr bwMode="auto">
          <a:xfrm>
            <a:off x="4676775" y="6275388"/>
            <a:ext cx="32480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7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8" grpId="0" build="p" autoUpdateAnimBg="0"/>
      <p:bldP spid="31759" grpId="0" animBg="1"/>
      <p:bldP spid="3176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a:ln/>
          <a:effectLst/>
        </p:spPr>
        <p:txBody>
          <a:bodyPr lIns="90488" tIns="44450" rIns="90488" bIns="44450" anchor="b"/>
          <a:lstStyle/>
          <a:p>
            <a:r>
              <a:rPr lang="en-US"/>
              <a:t>Types of Dams</a:t>
            </a:r>
          </a:p>
        </p:txBody>
      </p:sp>
      <p:sp>
        <p:nvSpPr>
          <p:cNvPr id="32771" name="Rectangle 3"/>
          <p:cNvSpPr>
            <a:spLocks noGrp="1" noChangeArrowheads="1"/>
          </p:cNvSpPr>
          <p:nvPr>
            <p:ph type="body" idx="1"/>
          </p:nvPr>
        </p:nvSpPr>
        <p:spPr>
          <a:xfrm>
            <a:off x="685800" y="1790700"/>
            <a:ext cx="7751763" cy="2859088"/>
          </a:xfrm>
          <a:noFill/>
          <a:ln/>
        </p:spPr>
        <p:txBody>
          <a:bodyPr lIns="90488" tIns="44450" rIns="90488" bIns="44450"/>
          <a:lstStyle/>
          <a:p>
            <a:r>
              <a:rPr lang="en-US"/>
              <a:t>Material</a:t>
            </a:r>
          </a:p>
          <a:p>
            <a:pPr lvl="1"/>
            <a:r>
              <a:rPr lang="en-US"/>
              <a:t>Earth</a:t>
            </a:r>
          </a:p>
          <a:p>
            <a:pPr lvl="1"/>
            <a:r>
              <a:rPr lang="en-US"/>
              <a:t>Rockfill</a:t>
            </a:r>
          </a:p>
          <a:p>
            <a:pPr lvl="1"/>
            <a:r>
              <a:rPr lang="en-US"/>
              <a:t>Concrete</a:t>
            </a:r>
          </a:p>
          <a:p>
            <a:r>
              <a:rPr lang="en-US"/>
              <a:t>Configuration (transfer of forces)</a:t>
            </a:r>
          </a:p>
        </p:txBody>
      </p:sp>
      <p:pic>
        <p:nvPicPr>
          <p:cNvPr id="32772" name="Picture 4">
            <a:hlinkClick r:id="rId2" action="ppaction://hlinksldjump"/>
          </p:cNvPr>
          <p:cNvPicPr>
            <a:picLocks noChangeArrowheads="1"/>
          </p:cNvPicPr>
          <p:nvPr/>
        </p:nvPicPr>
        <p:blipFill>
          <a:blip r:embed="rId3" cstate="print"/>
          <a:srcRect/>
          <a:stretch>
            <a:fillRect/>
          </a:stretch>
        </p:blipFill>
        <p:spPr bwMode="auto">
          <a:xfrm>
            <a:off x="6556375" y="4827588"/>
            <a:ext cx="2222500" cy="1625600"/>
          </a:xfrm>
          <a:prstGeom prst="rect">
            <a:avLst/>
          </a:prstGeom>
          <a:noFill/>
          <a:ln w="12700">
            <a:noFill/>
            <a:miter lim="800000"/>
            <a:headEnd/>
            <a:tailEnd/>
          </a:ln>
          <a:effectLst/>
        </p:spPr>
      </p:pic>
      <p:sp>
        <p:nvSpPr>
          <p:cNvPr id="32773" name="Rectangle 5"/>
          <p:cNvSpPr>
            <a:spLocks noChangeArrowheads="1"/>
          </p:cNvSpPr>
          <p:nvPr/>
        </p:nvSpPr>
        <p:spPr bwMode="auto">
          <a:xfrm>
            <a:off x="7140575" y="4505325"/>
            <a:ext cx="955675" cy="393700"/>
          </a:xfrm>
          <a:prstGeom prst="rect">
            <a:avLst/>
          </a:prstGeom>
          <a:noFill/>
          <a:ln w="12700">
            <a:noFill/>
            <a:miter lim="800000"/>
            <a:headEnd/>
            <a:tailEnd/>
          </a:ln>
          <a:effectLst/>
        </p:spPr>
        <p:txBody>
          <a:bodyPr wrap="none" lIns="90488" tIns="44450" rIns="90488" bIns="44450">
            <a:spAutoFit/>
          </a:bodyPr>
          <a:lstStyle/>
          <a:p>
            <a:pPr>
              <a:spcBef>
                <a:spcPct val="20000"/>
              </a:spcBef>
            </a:pPr>
            <a:r>
              <a:rPr lang="en-US" sz="2000" b="0">
                <a:solidFill>
                  <a:schemeClr val="folHlink"/>
                </a:solidFill>
              </a:rPr>
              <a:t>Gravity</a:t>
            </a:r>
          </a:p>
        </p:txBody>
      </p:sp>
      <p:pic>
        <p:nvPicPr>
          <p:cNvPr id="32775" name="Picture 7">
            <a:hlinkClick r:id="rId4" action="ppaction://hlinksldjump"/>
          </p:cNvPr>
          <p:cNvPicPr>
            <a:picLocks noChangeArrowheads="1"/>
          </p:cNvPicPr>
          <p:nvPr/>
        </p:nvPicPr>
        <p:blipFill>
          <a:blip r:embed="rId5" cstate="print"/>
          <a:srcRect/>
          <a:stretch>
            <a:fillRect/>
          </a:stretch>
        </p:blipFill>
        <p:spPr bwMode="auto">
          <a:xfrm>
            <a:off x="520700" y="4927600"/>
            <a:ext cx="2222500" cy="1625600"/>
          </a:xfrm>
          <a:prstGeom prst="rect">
            <a:avLst/>
          </a:prstGeom>
          <a:noFill/>
          <a:ln w="12700">
            <a:noFill/>
            <a:miter lim="800000"/>
            <a:headEnd/>
            <a:tailEnd/>
          </a:ln>
          <a:effectLst/>
        </p:spPr>
      </p:pic>
      <p:sp>
        <p:nvSpPr>
          <p:cNvPr id="32776" name="Rectangle 8"/>
          <p:cNvSpPr>
            <a:spLocks noChangeArrowheads="1"/>
          </p:cNvSpPr>
          <p:nvPr/>
        </p:nvSpPr>
        <p:spPr bwMode="auto">
          <a:xfrm>
            <a:off x="1255713" y="4605338"/>
            <a:ext cx="688975" cy="393700"/>
          </a:xfrm>
          <a:prstGeom prst="rect">
            <a:avLst/>
          </a:prstGeom>
          <a:noFill/>
          <a:ln w="12700">
            <a:noFill/>
            <a:miter lim="800000"/>
            <a:headEnd/>
            <a:tailEnd/>
          </a:ln>
          <a:effectLst/>
        </p:spPr>
        <p:txBody>
          <a:bodyPr wrap="none" lIns="90488" tIns="44450" rIns="90488" bIns="44450">
            <a:spAutoFit/>
          </a:bodyPr>
          <a:lstStyle/>
          <a:p>
            <a:pPr>
              <a:spcBef>
                <a:spcPct val="20000"/>
              </a:spcBef>
            </a:pPr>
            <a:r>
              <a:rPr lang="en-US" sz="2000" b="0">
                <a:solidFill>
                  <a:schemeClr val="folHlink"/>
                </a:solidFill>
              </a:rPr>
              <a:t>Arch</a:t>
            </a:r>
          </a:p>
        </p:txBody>
      </p:sp>
      <p:pic>
        <p:nvPicPr>
          <p:cNvPr id="32778" name="Picture 10">
            <a:hlinkClick r:id="rId6" action="ppaction://hlinksldjump"/>
          </p:cNvPr>
          <p:cNvPicPr>
            <a:picLocks noChangeArrowheads="1"/>
          </p:cNvPicPr>
          <p:nvPr/>
        </p:nvPicPr>
        <p:blipFill>
          <a:blip r:embed="rId7" cstate="print"/>
          <a:srcRect/>
          <a:stretch>
            <a:fillRect/>
          </a:stretch>
        </p:blipFill>
        <p:spPr bwMode="auto">
          <a:xfrm>
            <a:off x="3541713" y="4914900"/>
            <a:ext cx="2222500" cy="1625600"/>
          </a:xfrm>
          <a:prstGeom prst="rect">
            <a:avLst/>
          </a:prstGeom>
          <a:noFill/>
          <a:ln w="12700">
            <a:noFill/>
            <a:miter lim="800000"/>
            <a:headEnd/>
            <a:tailEnd/>
          </a:ln>
          <a:effectLst/>
        </p:spPr>
      </p:pic>
      <p:sp>
        <p:nvSpPr>
          <p:cNvPr id="32779" name="Rectangle 11"/>
          <p:cNvSpPr>
            <a:spLocks noChangeArrowheads="1"/>
          </p:cNvSpPr>
          <p:nvPr/>
        </p:nvSpPr>
        <p:spPr bwMode="auto">
          <a:xfrm>
            <a:off x="4100513" y="4592638"/>
            <a:ext cx="1011237" cy="393700"/>
          </a:xfrm>
          <a:prstGeom prst="rect">
            <a:avLst/>
          </a:prstGeom>
          <a:noFill/>
          <a:ln w="12700">
            <a:noFill/>
            <a:miter lim="800000"/>
            <a:headEnd/>
            <a:tailEnd/>
          </a:ln>
          <a:effectLst/>
        </p:spPr>
        <p:txBody>
          <a:bodyPr wrap="none" lIns="90488" tIns="44450" rIns="90488" bIns="44450">
            <a:spAutoFit/>
          </a:bodyPr>
          <a:lstStyle/>
          <a:p>
            <a:pPr>
              <a:spcBef>
                <a:spcPct val="20000"/>
              </a:spcBef>
            </a:pPr>
            <a:r>
              <a:rPr lang="en-US" sz="2000" b="0">
                <a:solidFill>
                  <a:schemeClr val="folHlink"/>
                </a:solidFill>
              </a:rPr>
              <a:t>Buttress</a:t>
            </a:r>
          </a:p>
        </p:txBody>
      </p:sp>
      <p:sp>
        <p:nvSpPr>
          <p:cNvPr id="32781" name="Rectangle 13"/>
          <p:cNvSpPr>
            <a:spLocks noChangeArrowheads="1"/>
          </p:cNvSpPr>
          <p:nvPr/>
        </p:nvSpPr>
        <p:spPr bwMode="auto">
          <a:xfrm>
            <a:off x="844550" y="6556375"/>
            <a:ext cx="3717925" cy="363538"/>
          </a:xfrm>
          <a:prstGeom prst="rect">
            <a:avLst/>
          </a:prstGeom>
          <a:noFill/>
          <a:ln w="12700">
            <a:noFill/>
            <a:miter lim="800000"/>
            <a:headEnd/>
            <a:tailEnd/>
          </a:ln>
          <a:effectLst/>
        </p:spPr>
        <p:txBody>
          <a:bodyPr wrap="none" lIns="90488" tIns="44450" rIns="90488" bIns="44450">
            <a:spAutoFit/>
          </a:bodyPr>
          <a:lstStyle/>
          <a:p>
            <a:r>
              <a:rPr lang="en-US" sz="1800" b="0">
                <a:hlinkClick r:id="rId8"/>
              </a:rPr>
              <a:t>http://www.usbr.gov/cdams/main.html</a:t>
            </a:r>
            <a:endParaRPr lang="en-US" sz="1800" b="0"/>
          </a:p>
        </p:txBody>
      </p:sp>
      <p:sp>
        <p:nvSpPr>
          <p:cNvPr id="32782" name="Rectangle 14"/>
          <p:cNvSpPr>
            <a:spLocks noChangeArrowheads="1"/>
          </p:cNvSpPr>
          <p:nvPr/>
        </p:nvSpPr>
        <p:spPr bwMode="auto">
          <a:xfrm>
            <a:off x="3155950" y="2555875"/>
            <a:ext cx="2430463" cy="515938"/>
          </a:xfrm>
          <a:prstGeom prst="rect">
            <a:avLst/>
          </a:prstGeom>
          <a:noFill/>
          <a:ln w="12700">
            <a:noFill/>
            <a:miter lim="800000"/>
            <a:headEnd/>
            <a:tailEnd/>
          </a:ln>
          <a:effectLst/>
        </p:spPr>
        <p:txBody>
          <a:bodyPr wrap="none" lIns="90488" tIns="44450" rIns="90488" bIns="44450">
            <a:spAutoFit/>
          </a:bodyPr>
          <a:lstStyle/>
          <a:p>
            <a:pPr>
              <a:spcBef>
                <a:spcPct val="20000"/>
              </a:spcBef>
            </a:pPr>
            <a:r>
              <a:rPr lang="en-US" b="0">
                <a:solidFill>
                  <a:schemeClr val="folHlink"/>
                </a:solidFill>
              </a:rPr>
              <a:t>Must be gravity</a:t>
            </a:r>
          </a:p>
        </p:txBody>
      </p:sp>
      <p:sp>
        <p:nvSpPr>
          <p:cNvPr id="32783" name="Line 15"/>
          <p:cNvSpPr>
            <a:spLocks noChangeShapeType="1"/>
          </p:cNvSpPr>
          <p:nvPr/>
        </p:nvSpPr>
        <p:spPr bwMode="auto">
          <a:xfrm flipH="1">
            <a:off x="2765425" y="2916238"/>
            <a:ext cx="511175" cy="22066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784" name="Line 16"/>
          <p:cNvSpPr>
            <a:spLocks noChangeShapeType="1"/>
          </p:cNvSpPr>
          <p:nvPr/>
        </p:nvSpPr>
        <p:spPr bwMode="auto">
          <a:xfrm flipH="1" flipV="1">
            <a:off x="2392363" y="2660650"/>
            <a:ext cx="849312" cy="1047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785" name="Line 17"/>
          <p:cNvSpPr>
            <a:spLocks noChangeShapeType="1"/>
          </p:cNvSpPr>
          <p:nvPr/>
        </p:nvSpPr>
        <p:spPr bwMode="auto">
          <a:xfrm>
            <a:off x="3287713" y="2986088"/>
            <a:ext cx="240982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27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277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3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277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27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27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3" grpId="0" build="p" autoUpdateAnimBg="0"/>
      <p:bldP spid="32776" grpId="0" build="p" autoUpdateAnimBg="0"/>
      <p:bldP spid="32779" grpId="0" build="p" autoUpdateAnimBg="0"/>
      <p:bldP spid="32782"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17" name="Freeform 25"/>
          <p:cNvSpPr>
            <a:spLocks/>
          </p:cNvSpPr>
          <p:nvPr/>
        </p:nvSpPr>
        <p:spPr bwMode="auto">
          <a:xfrm>
            <a:off x="203200" y="3154363"/>
            <a:ext cx="3981450" cy="1468437"/>
          </a:xfrm>
          <a:custGeom>
            <a:avLst/>
            <a:gdLst/>
            <a:ahLst/>
            <a:cxnLst>
              <a:cxn ang="0">
                <a:pos x="0" y="10"/>
              </a:cxn>
              <a:cxn ang="0">
                <a:pos x="2508" y="0"/>
              </a:cxn>
              <a:cxn ang="0">
                <a:pos x="2498" y="915"/>
              </a:cxn>
              <a:cxn ang="0">
                <a:pos x="10" y="925"/>
              </a:cxn>
              <a:cxn ang="0">
                <a:pos x="10" y="89"/>
              </a:cxn>
              <a:cxn ang="0">
                <a:pos x="0" y="10"/>
              </a:cxn>
            </a:cxnLst>
            <a:rect l="0" t="0" r="r" b="b"/>
            <a:pathLst>
              <a:path w="2508" h="925">
                <a:moveTo>
                  <a:pt x="0" y="10"/>
                </a:moveTo>
                <a:lnTo>
                  <a:pt x="2508" y="0"/>
                </a:lnTo>
                <a:lnTo>
                  <a:pt x="2498" y="915"/>
                </a:lnTo>
                <a:lnTo>
                  <a:pt x="10" y="925"/>
                </a:lnTo>
                <a:lnTo>
                  <a:pt x="10" y="89"/>
                </a:lnTo>
                <a:lnTo>
                  <a:pt x="0" y="10"/>
                </a:lnTo>
                <a:close/>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3794" name="Freeform 2"/>
          <p:cNvSpPr>
            <a:spLocks/>
          </p:cNvSpPr>
          <p:nvPr/>
        </p:nvSpPr>
        <p:spPr bwMode="auto">
          <a:xfrm>
            <a:off x="1908175" y="2862263"/>
            <a:ext cx="6199188" cy="1782762"/>
          </a:xfrm>
          <a:custGeom>
            <a:avLst/>
            <a:gdLst/>
            <a:ahLst/>
            <a:cxnLst>
              <a:cxn ang="0">
                <a:pos x="0" y="1122"/>
              </a:cxn>
              <a:cxn ang="0">
                <a:pos x="1782" y="0"/>
              </a:cxn>
              <a:cxn ang="0">
                <a:pos x="2565" y="0"/>
              </a:cxn>
              <a:cxn ang="0">
                <a:pos x="3835" y="1070"/>
              </a:cxn>
              <a:cxn ang="0">
                <a:pos x="3904" y="1122"/>
              </a:cxn>
              <a:cxn ang="0">
                <a:pos x="0" y="1122"/>
              </a:cxn>
            </a:cxnLst>
            <a:rect l="0" t="0" r="r" b="b"/>
            <a:pathLst>
              <a:path w="3905" h="1123">
                <a:moveTo>
                  <a:pt x="0" y="1122"/>
                </a:moveTo>
                <a:lnTo>
                  <a:pt x="1782" y="0"/>
                </a:lnTo>
                <a:lnTo>
                  <a:pt x="2565" y="0"/>
                </a:lnTo>
                <a:lnTo>
                  <a:pt x="3835" y="1070"/>
                </a:lnTo>
                <a:lnTo>
                  <a:pt x="3904" y="1122"/>
                </a:lnTo>
                <a:lnTo>
                  <a:pt x="0" y="1122"/>
                </a:lnTo>
              </a:path>
            </a:pathLst>
          </a:custGeom>
          <a:solidFill>
            <a:schemeClr val="accent1"/>
          </a:solidFill>
          <a:ln w="12700" cap="rnd" cmpd="sng">
            <a:solidFill>
              <a:schemeClr val="accent1"/>
            </a:solidFill>
            <a:prstDash val="solid"/>
            <a:round/>
            <a:headEnd type="none" w="med" len="med"/>
            <a:tailEnd type="none" w="med" len="med"/>
          </a:ln>
          <a:effectLst/>
        </p:spPr>
        <p:txBody>
          <a:bodyPr/>
          <a:lstStyle/>
          <a:p>
            <a:endParaRPr lang="en-US"/>
          </a:p>
        </p:txBody>
      </p:sp>
      <p:sp>
        <p:nvSpPr>
          <p:cNvPr id="33795" name="Rectangle 3"/>
          <p:cNvSpPr>
            <a:spLocks noGrp="1" noChangeArrowheads="1"/>
          </p:cNvSpPr>
          <p:nvPr>
            <p:ph type="title"/>
          </p:nvPr>
        </p:nvSpPr>
        <p:spPr>
          <a:noFill/>
          <a:ln/>
          <a:effectLst/>
        </p:spPr>
        <p:txBody>
          <a:bodyPr lIns="90488" tIns="44450" rIns="90488" bIns="44450" anchor="b"/>
          <a:lstStyle/>
          <a:p>
            <a:r>
              <a:rPr lang="en-US"/>
              <a:t>Earth</a:t>
            </a:r>
          </a:p>
        </p:txBody>
      </p:sp>
      <p:sp>
        <p:nvSpPr>
          <p:cNvPr id="33796" name="AutoShape 4" descr="Outlined diamond"/>
          <p:cNvSpPr>
            <a:spLocks noChangeArrowheads="1"/>
          </p:cNvSpPr>
          <p:nvPr/>
        </p:nvSpPr>
        <p:spPr bwMode="auto">
          <a:xfrm flipV="1">
            <a:off x="4716463" y="3021013"/>
            <a:ext cx="1228725" cy="1616075"/>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pattFill prst="openDmnd">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3797" name="Rectangle 5"/>
          <p:cNvSpPr>
            <a:spLocks noChangeArrowheads="1"/>
          </p:cNvSpPr>
          <p:nvPr/>
        </p:nvSpPr>
        <p:spPr bwMode="auto">
          <a:xfrm>
            <a:off x="6737350" y="3076575"/>
            <a:ext cx="2047875" cy="454025"/>
          </a:xfrm>
          <a:prstGeom prst="rect">
            <a:avLst/>
          </a:prstGeom>
          <a:noFill/>
          <a:ln w="12700">
            <a:noFill/>
            <a:miter lim="800000"/>
            <a:headEnd/>
            <a:tailEnd/>
          </a:ln>
          <a:effectLst/>
        </p:spPr>
        <p:txBody>
          <a:bodyPr wrap="none" lIns="90488" tIns="44450" rIns="90488" bIns="44450">
            <a:spAutoFit/>
          </a:bodyPr>
          <a:lstStyle/>
          <a:p>
            <a:r>
              <a:rPr lang="en-US" sz="2400" b="0"/>
              <a:t>course material</a:t>
            </a:r>
          </a:p>
        </p:txBody>
      </p:sp>
      <p:sp>
        <p:nvSpPr>
          <p:cNvPr id="33798" name="Rectangle 6"/>
          <p:cNvSpPr>
            <a:spLocks noChangeArrowheads="1"/>
          </p:cNvSpPr>
          <p:nvPr/>
        </p:nvSpPr>
        <p:spPr bwMode="auto">
          <a:xfrm>
            <a:off x="6007100" y="2054225"/>
            <a:ext cx="1843088" cy="454025"/>
          </a:xfrm>
          <a:prstGeom prst="rect">
            <a:avLst/>
          </a:prstGeom>
          <a:noFill/>
          <a:ln w="12700">
            <a:noFill/>
            <a:miter lim="800000"/>
            <a:headEnd/>
            <a:tailEnd/>
          </a:ln>
          <a:effectLst/>
        </p:spPr>
        <p:txBody>
          <a:bodyPr wrap="none" lIns="90488" tIns="44450" rIns="90488" bIns="44450">
            <a:spAutoFit/>
          </a:bodyPr>
          <a:lstStyle/>
          <a:p>
            <a:r>
              <a:rPr lang="en-US" sz="2400" b="0"/>
              <a:t>filter material</a:t>
            </a:r>
          </a:p>
        </p:txBody>
      </p:sp>
      <p:sp>
        <p:nvSpPr>
          <p:cNvPr id="33799" name="Rectangle 7"/>
          <p:cNvSpPr>
            <a:spLocks noChangeArrowheads="1"/>
          </p:cNvSpPr>
          <p:nvPr/>
        </p:nvSpPr>
        <p:spPr bwMode="auto">
          <a:xfrm>
            <a:off x="4141788" y="1889125"/>
            <a:ext cx="1725612" cy="454025"/>
          </a:xfrm>
          <a:prstGeom prst="rect">
            <a:avLst/>
          </a:prstGeom>
          <a:noFill/>
          <a:ln w="12700">
            <a:noFill/>
            <a:miter lim="800000"/>
            <a:headEnd/>
            <a:tailEnd/>
          </a:ln>
          <a:effectLst/>
        </p:spPr>
        <p:txBody>
          <a:bodyPr wrap="none" lIns="90488" tIns="44450" rIns="90488" bIns="44450">
            <a:spAutoFit/>
          </a:bodyPr>
          <a:lstStyle/>
          <a:p>
            <a:r>
              <a:rPr lang="en-US" sz="2400" b="0"/>
              <a:t>fine material</a:t>
            </a:r>
          </a:p>
        </p:txBody>
      </p:sp>
      <p:sp>
        <p:nvSpPr>
          <p:cNvPr id="33800" name="Line 8"/>
          <p:cNvSpPr>
            <a:spLocks noChangeShapeType="1"/>
          </p:cNvSpPr>
          <p:nvPr/>
        </p:nvSpPr>
        <p:spPr bwMode="auto">
          <a:xfrm rot="10800000" flipV="1">
            <a:off x="5337175" y="2289175"/>
            <a:ext cx="692150" cy="731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33801" name="Line 9"/>
          <p:cNvSpPr>
            <a:spLocks noChangeShapeType="1"/>
          </p:cNvSpPr>
          <p:nvPr/>
        </p:nvSpPr>
        <p:spPr bwMode="auto">
          <a:xfrm rot="10800000" flipV="1">
            <a:off x="6318250" y="3340100"/>
            <a:ext cx="455613" cy="5921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33802" name="AutoShape 10" descr="Outlined diamond"/>
          <p:cNvSpPr>
            <a:spLocks noChangeArrowheads="1"/>
          </p:cNvSpPr>
          <p:nvPr/>
        </p:nvSpPr>
        <p:spPr bwMode="auto">
          <a:xfrm rot="-10800000" flipH="1" flipV="1">
            <a:off x="4716463" y="4649788"/>
            <a:ext cx="1230312" cy="525462"/>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pattFill prst="openDmnd">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3803" name="Line 11"/>
          <p:cNvSpPr>
            <a:spLocks noChangeShapeType="1"/>
          </p:cNvSpPr>
          <p:nvPr/>
        </p:nvSpPr>
        <p:spPr bwMode="auto">
          <a:xfrm>
            <a:off x="2811463" y="5180013"/>
            <a:ext cx="5661025" cy="0"/>
          </a:xfrm>
          <a:prstGeom prst="line">
            <a:avLst/>
          </a:prstGeom>
          <a:noFill/>
          <a:ln w="12700">
            <a:solidFill>
              <a:schemeClr val="tx1"/>
            </a:solidFill>
            <a:round/>
            <a:headEnd/>
            <a:tailEnd/>
          </a:ln>
          <a:effectLst/>
        </p:spPr>
        <p:txBody>
          <a:bodyPr wrap="none" anchor="ctr"/>
          <a:lstStyle/>
          <a:p>
            <a:endParaRPr lang="en-US"/>
          </a:p>
        </p:txBody>
      </p:sp>
      <p:sp>
        <p:nvSpPr>
          <p:cNvPr id="33804" name="Rectangle 12"/>
          <p:cNvSpPr>
            <a:spLocks noChangeArrowheads="1"/>
          </p:cNvSpPr>
          <p:nvPr/>
        </p:nvSpPr>
        <p:spPr bwMode="auto">
          <a:xfrm>
            <a:off x="5883275" y="4678363"/>
            <a:ext cx="2625725" cy="454025"/>
          </a:xfrm>
          <a:prstGeom prst="rect">
            <a:avLst/>
          </a:prstGeom>
          <a:noFill/>
          <a:ln w="12700">
            <a:noFill/>
            <a:miter lim="800000"/>
            <a:headEnd/>
            <a:tailEnd/>
          </a:ln>
          <a:effectLst/>
        </p:spPr>
        <p:txBody>
          <a:bodyPr wrap="none" lIns="90488" tIns="44450" rIns="90488" bIns="44450">
            <a:spAutoFit/>
          </a:bodyPr>
          <a:lstStyle/>
          <a:p>
            <a:r>
              <a:rPr lang="en-US" sz="2400" b="0"/>
              <a:t>pervious foundation</a:t>
            </a:r>
          </a:p>
        </p:txBody>
      </p:sp>
      <p:sp>
        <p:nvSpPr>
          <p:cNvPr id="33805" name="Line 13"/>
          <p:cNvSpPr>
            <a:spLocks noChangeShapeType="1"/>
          </p:cNvSpPr>
          <p:nvPr/>
        </p:nvSpPr>
        <p:spPr bwMode="auto">
          <a:xfrm>
            <a:off x="5172075" y="2276475"/>
            <a:ext cx="84138" cy="1090613"/>
          </a:xfrm>
          <a:prstGeom prst="line">
            <a:avLst/>
          </a:prstGeom>
          <a:noFill/>
          <a:ln w="38100">
            <a:solidFill>
              <a:schemeClr val="tx1"/>
            </a:solidFill>
            <a:round/>
            <a:headEnd/>
            <a:tailEnd type="triangle" w="med" len="med"/>
          </a:ln>
          <a:effectLst/>
        </p:spPr>
        <p:txBody>
          <a:bodyPr wrap="none" anchor="ctr"/>
          <a:lstStyle/>
          <a:p>
            <a:endParaRPr lang="en-US"/>
          </a:p>
        </p:txBody>
      </p:sp>
      <p:sp>
        <p:nvSpPr>
          <p:cNvPr id="33806" name="Rectangle 14"/>
          <p:cNvSpPr>
            <a:spLocks noChangeArrowheads="1"/>
          </p:cNvSpPr>
          <p:nvPr/>
        </p:nvSpPr>
        <p:spPr bwMode="auto">
          <a:xfrm>
            <a:off x="5151438" y="5257800"/>
            <a:ext cx="823912" cy="454025"/>
          </a:xfrm>
          <a:prstGeom prst="rect">
            <a:avLst/>
          </a:prstGeom>
          <a:noFill/>
          <a:ln w="12700">
            <a:noFill/>
            <a:miter lim="800000"/>
            <a:headEnd/>
            <a:tailEnd/>
          </a:ln>
          <a:effectLst/>
        </p:spPr>
        <p:txBody>
          <a:bodyPr wrap="none" lIns="90488" tIns="44450" rIns="90488" bIns="44450">
            <a:spAutoFit/>
          </a:bodyPr>
          <a:lstStyle/>
          <a:p>
            <a:r>
              <a:rPr lang="en-US" sz="2400" b="0"/>
              <a:t>Rock</a:t>
            </a:r>
          </a:p>
        </p:txBody>
      </p:sp>
      <p:sp>
        <p:nvSpPr>
          <p:cNvPr id="33807" name="Line 15"/>
          <p:cNvSpPr>
            <a:spLocks noChangeShapeType="1"/>
          </p:cNvSpPr>
          <p:nvPr/>
        </p:nvSpPr>
        <p:spPr bwMode="auto">
          <a:xfrm flipH="1">
            <a:off x="188913" y="3152775"/>
            <a:ext cx="3975100" cy="0"/>
          </a:xfrm>
          <a:prstGeom prst="line">
            <a:avLst/>
          </a:prstGeom>
          <a:noFill/>
          <a:ln w="12700">
            <a:solidFill>
              <a:schemeClr val="tx1"/>
            </a:solidFill>
            <a:round/>
            <a:headEnd/>
            <a:tailEnd/>
          </a:ln>
          <a:effectLst/>
        </p:spPr>
        <p:txBody>
          <a:bodyPr wrap="none" anchor="ctr"/>
          <a:lstStyle/>
          <a:p>
            <a:endParaRPr lang="en-US"/>
          </a:p>
        </p:txBody>
      </p:sp>
      <p:sp>
        <p:nvSpPr>
          <p:cNvPr id="33808" name="AutoShape 16"/>
          <p:cNvSpPr>
            <a:spLocks noChangeArrowheads="1"/>
          </p:cNvSpPr>
          <p:nvPr/>
        </p:nvSpPr>
        <p:spPr bwMode="auto">
          <a:xfrm rot="10800000" flipH="1">
            <a:off x="1182688" y="2924175"/>
            <a:ext cx="263525" cy="22225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sp>
        <p:nvSpPr>
          <p:cNvPr id="33809" name="Line 17"/>
          <p:cNvSpPr>
            <a:spLocks noChangeShapeType="1"/>
          </p:cNvSpPr>
          <p:nvPr/>
        </p:nvSpPr>
        <p:spPr bwMode="auto">
          <a:xfrm flipV="1">
            <a:off x="1931988" y="2833688"/>
            <a:ext cx="2746375" cy="1819275"/>
          </a:xfrm>
          <a:prstGeom prst="line">
            <a:avLst/>
          </a:prstGeom>
          <a:noFill/>
          <a:ln w="101600">
            <a:pattFill prst="lgConfetti">
              <a:fgClr>
                <a:schemeClr val="tx1"/>
              </a:fgClr>
              <a:bgClr>
                <a:schemeClr val="bg1"/>
              </a:bgClr>
            </a:pattFill>
            <a:round/>
            <a:headEnd/>
            <a:tailEnd/>
          </a:ln>
          <a:effectLst/>
        </p:spPr>
        <p:txBody>
          <a:bodyPr wrap="none" anchor="ctr"/>
          <a:lstStyle/>
          <a:p>
            <a:endParaRPr lang="en-US"/>
          </a:p>
        </p:txBody>
      </p:sp>
      <p:sp>
        <p:nvSpPr>
          <p:cNvPr id="33810" name="Rectangle 18"/>
          <p:cNvSpPr>
            <a:spLocks noChangeArrowheads="1"/>
          </p:cNvSpPr>
          <p:nvPr/>
        </p:nvSpPr>
        <p:spPr bwMode="auto">
          <a:xfrm>
            <a:off x="735013" y="3932238"/>
            <a:ext cx="1009650" cy="454025"/>
          </a:xfrm>
          <a:prstGeom prst="rect">
            <a:avLst/>
          </a:prstGeom>
          <a:noFill/>
          <a:ln w="12700">
            <a:noFill/>
            <a:miter lim="800000"/>
            <a:headEnd/>
            <a:tailEnd/>
          </a:ln>
          <a:effectLst/>
        </p:spPr>
        <p:txBody>
          <a:bodyPr wrap="none" lIns="90488" tIns="44450" rIns="90488" bIns="44450">
            <a:spAutoFit/>
          </a:bodyPr>
          <a:lstStyle/>
          <a:p>
            <a:r>
              <a:rPr lang="en-US" sz="2400" b="0"/>
              <a:t>rip-rap</a:t>
            </a:r>
          </a:p>
        </p:txBody>
      </p:sp>
      <p:sp>
        <p:nvSpPr>
          <p:cNvPr id="33811" name="Line 19"/>
          <p:cNvSpPr>
            <a:spLocks noChangeShapeType="1"/>
          </p:cNvSpPr>
          <p:nvPr/>
        </p:nvSpPr>
        <p:spPr bwMode="auto">
          <a:xfrm>
            <a:off x="1831975" y="4202113"/>
            <a:ext cx="746125"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33812" name="Rectangle 20"/>
          <p:cNvSpPr>
            <a:spLocks noChangeArrowheads="1"/>
          </p:cNvSpPr>
          <p:nvPr/>
        </p:nvSpPr>
        <p:spPr bwMode="auto">
          <a:xfrm>
            <a:off x="1797050" y="2551113"/>
            <a:ext cx="1423988" cy="454025"/>
          </a:xfrm>
          <a:prstGeom prst="rect">
            <a:avLst/>
          </a:prstGeom>
          <a:noFill/>
          <a:ln w="12700">
            <a:noFill/>
            <a:miter lim="800000"/>
            <a:headEnd/>
            <a:tailEnd/>
          </a:ln>
          <a:effectLst/>
        </p:spPr>
        <p:txBody>
          <a:bodyPr wrap="none" lIns="90488" tIns="44450" rIns="90488" bIns="44450">
            <a:spAutoFit/>
          </a:bodyPr>
          <a:lstStyle/>
          <a:p>
            <a:r>
              <a:rPr lang="en-US" sz="2400" b="0"/>
              <a:t>free board</a:t>
            </a:r>
          </a:p>
        </p:txBody>
      </p:sp>
      <p:sp>
        <p:nvSpPr>
          <p:cNvPr id="33813" name="Line 21"/>
          <p:cNvSpPr>
            <a:spLocks noChangeShapeType="1"/>
          </p:cNvSpPr>
          <p:nvPr/>
        </p:nvSpPr>
        <p:spPr bwMode="auto">
          <a:xfrm>
            <a:off x="3363913" y="2827338"/>
            <a:ext cx="1022350" cy="166687"/>
          </a:xfrm>
          <a:prstGeom prst="line">
            <a:avLst/>
          </a:prstGeom>
          <a:noFill/>
          <a:ln w="38100">
            <a:solidFill>
              <a:schemeClr val="tx1"/>
            </a:solidFill>
            <a:round/>
            <a:headEnd/>
            <a:tailEnd type="triangle" w="med" len="med"/>
          </a:ln>
          <a:effectLst/>
        </p:spPr>
        <p:txBody>
          <a:bodyPr wrap="none" anchor="ctr"/>
          <a:lstStyle/>
          <a:p>
            <a:endParaRPr lang="en-US"/>
          </a:p>
        </p:txBody>
      </p:sp>
      <p:grpSp>
        <p:nvGrpSpPr>
          <p:cNvPr id="33821" name="Group 29"/>
          <p:cNvGrpSpPr>
            <a:grpSpLocks/>
          </p:cNvGrpSpPr>
          <p:nvPr/>
        </p:nvGrpSpPr>
        <p:grpSpPr bwMode="auto">
          <a:xfrm>
            <a:off x="390525" y="4554538"/>
            <a:ext cx="3875088" cy="1604962"/>
            <a:chOff x="246" y="2869"/>
            <a:chExt cx="2441" cy="1011"/>
          </a:xfrm>
        </p:grpSpPr>
        <p:sp>
          <p:nvSpPr>
            <p:cNvPr id="33819" name="Text Box 27"/>
            <p:cNvSpPr txBox="1">
              <a:spLocks noChangeArrowheads="1"/>
            </p:cNvSpPr>
            <p:nvPr/>
          </p:nvSpPr>
          <p:spPr bwMode="auto">
            <a:xfrm>
              <a:off x="246" y="3362"/>
              <a:ext cx="2441" cy="518"/>
            </a:xfrm>
            <a:prstGeom prst="rect">
              <a:avLst/>
            </a:prstGeom>
            <a:noFill/>
            <a:ln w="12700">
              <a:noFill/>
              <a:miter lim="800000"/>
              <a:headEnd type="none" w="lg" len="med"/>
              <a:tailEnd type="none" w="lg" len="med"/>
            </a:ln>
            <a:effectLst/>
          </p:spPr>
          <p:txBody>
            <a:bodyPr anchor="ctr">
              <a:spAutoFit/>
            </a:bodyPr>
            <a:lstStyle/>
            <a:p>
              <a:r>
                <a:rPr lang="en-US" sz="2400" b="0">
                  <a:solidFill>
                    <a:schemeClr val="folHlink"/>
                  </a:solidFill>
                </a:rPr>
                <a:t>Prevent erosion especially at water surface</a:t>
              </a:r>
            </a:p>
          </p:txBody>
        </p:sp>
        <p:sp>
          <p:nvSpPr>
            <p:cNvPr id="33820" name="Line 28"/>
            <p:cNvSpPr>
              <a:spLocks noChangeShapeType="1"/>
            </p:cNvSpPr>
            <p:nvPr/>
          </p:nvSpPr>
          <p:spPr bwMode="auto">
            <a:xfrm flipV="1">
              <a:off x="1000" y="2869"/>
              <a:ext cx="308" cy="461"/>
            </a:xfrm>
            <a:prstGeom prst="line">
              <a:avLst/>
            </a:prstGeom>
            <a:noFill/>
            <a:ln w="38100">
              <a:solidFill>
                <a:schemeClr val="folHlink"/>
              </a:solidFill>
              <a:round/>
              <a:headEnd type="none" w="lg" len="med"/>
              <a:tailEnd type="triangle" w="lg" len="med"/>
            </a:ln>
            <a:effectLst/>
          </p:spPr>
          <p:txBody>
            <a:bodyPr wrap="none" anchor="ctr">
              <a:spAutoFit/>
            </a:bodyPr>
            <a:lstStyle/>
            <a:p>
              <a:endParaRPr lang="en-US"/>
            </a:p>
          </p:txBody>
        </p:sp>
      </p:grpSp>
      <p:sp>
        <p:nvSpPr>
          <p:cNvPr id="33822" name="Line 30"/>
          <p:cNvSpPr>
            <a:spLocks noChangeShapeType="1"/>
          </p:cNvSpPr>
          <p:nvPr/>
        </p:nvSpPr>
        <p:spPr bwMode="auto">
          <a:xfrm>
            <a:off x="512763" y="5738813"/>
            <a:ext cx="34432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3823" name="Line 31"/>
          <p:cNvSpPr>
            <a:spLocks noChangeShapeType="1"/>
          </p:cNvSpPr>
          <p:nvPr/>
        </p:nvSpPr>
        <p:spPr bwMode="auto">
          <a:xfrm>
            <a:off x="512763" y="6080125"/>
            <a:ext cx="3455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38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50" name="Rectangle 2054"/>
          <p:cNvSpPr>
            <a:spLocks noChangeArrowheads="1"/>
          </p:cNvSpPr>
          <p:nvPr/>
        </p:nvSpPr>
        <p:spPr bwMode="auto">
          <a:xfrm>
            <a:off x="463550" y="3259138"/>
            <a:ext cx="4916488" cy="18018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35842" name="Rectangle 2"/>
          <p:cNvSpPr>
            <a:spLocks noChangeArrowheads="1"/>
          </p:cNvSpPr>
          <p:nvPr/>
        </p:nvSpPr>
        <p:spPr bwMode="auto">
          <a:xfrm>
            <a:off x="3611563" y="5808663"/>
            <a:ext cx="42862" cy="719137"/>
          </a:xfrm>
          <a:prstGeom prst="rect">
            <a:avLst/>
          </a:prstGeom>
          <a:solidFill>
            <a:schemeClr val="accent1"/>
          </a:solidFill>
          <a:ln w="12700">
            <a:solidFill>
              <a:schemeClr val="tx1"/>
            </a:solidFill>
            <a:miter lim="800000"/>
            <a:headEnd/>
            <a:tailEnd/>
          </a:ln>
          <a:effectLst/>
        </p:spPr>
        <p:txBody>
          <a:bodyPr wrap="none" anchor="ctr"/>
          <a:lstStyle/>
          <a:p>
            <a:endParaRPr lang="en-US"/>
          </a:p>
        </p:txBody>
      </p:sp>
      <p:sp>
        <p:nvSpPr>
          <p:cNvPr id="35843" name="Rectangle 3"/>
          <p:cNvSpPr>
            <a:spLocks noGrp="1" noChangeArrowheads="1"/>
          </p:cNvSpPr>
          <p:nvPr>
            <p:ph type="title"/>
          </p:nvPr>
        </p:nvSpPr>
        <p:spPr>
          <a:noFill/>
          <a:ln/>
          <a:effectLst/>
        </p:spPr>
        <p:txBody>
          <a:bodyPr lIns="90488" tIns="44450" rIns="90488" bIns="44450" anchor="b"/>
          <a:lstStyle/>
          <a:p>
            <a:r>
              <a:rPr lang="en-US"/>
              <a:t>Rockfill Dams</a:t>
            </a:r>
          </a:p>
        </p:txBody>
      </p:sp>
      <p:sp>
        <p:nvSpPr>
          <p:cNvPr id="35844" name="Freeform 4" descr="Large confetti"/>
          <p:cNvSpPr>
            <a:spLocks/>
          </p:cNvSpPr>
          <p:nvPr/>
        </p:nvSpPr>
        <p:spPr bwMode="auto">
          <a:xfrm>
            <a:off x="3716338" y="3111500"/>
            <a:ext cx="3535362" cy="1962150"/>
          </a:xfrm>
          <a:custGeom>
            <a:avLst/>
            <a:gdLst/>
            <a:ahLst/>
            <a:cxnLst>
              <a:cxn ang="0">
                <a:pos x="0" y="1235"/>
              </a:cxn>
              <a:cxn ang="0">
                <a:pos x="1070" y="0"/>
              </a:cxn>
              <a:cxn ang="0">
                <a:pos x="1539" y="0"/>
              </a:cxn>
              <a:cxn ang="0">
                <a:pos x="2226" y="1235"/>
              </a:cxn>
              <a:cxn ang="0">
                <a:pos x="0" y="1235"/>
              </a:cxn>
            </a:cxnLst>
            <a:rect l="0" t="0" r="r" b="b"/>
            <a:pathLst>
              <a:path w="2227" h="1236">
                <a:moveTo>
                  <a:pt x="0" y="1235"/>
                </a:moveTo>
                <a:lnTo>
                  <a:pt x="1070" y="0"/>
                </a:lnTo>
                <a:lnTo>
                  <a:pt x="1539" y="0"/>
                </a:lnTo>
                <a:lnTo>
                  <a:pt x="2226" y="1235"/>
                </a:lnTo>
                <a:lnTo>
                  <a:pt x="0" y="1235"/>
                </a:lnTo>
              </a:path>
            </a:pathLst>
          </a:custGeom>
          <a:pattFill prst="lgConfetti">
            <a:fgClr>
              <a:schemeClr val="tx1"/>
            </a:fgClr>
            <a:bgClr>
              <a:schemeClr val="accent1"/>
            </a:bgClr>
          </a:pattFill>
          <a:ln w="12700" cap="rnd" cmpd="sng">
            <a:solidFill>
              <a:schemeClr val="folHlink"/>
            </a:solidFill>
            <a:prstDash val="solid"/>
            <a:round/>
            <a:headEnd type="none" w="med" len="med"/>
            <a:tailEnd type="none" w="med" len="med"/>
          </a:ln>
          <a:effectLst/>
        </p:spPr>
        <p:txBody>
          <a:bodyPr/>
          <a:lstStyle/>
          <a:p>
            <a:endParaRPr lang="en-US"/>
          </a:p>
        </p:txBody>
      </p:sp>
      <p:sp>
        <p:nvSpPr>
          <p:cNvPr id="35845" name="Line 5"/>
          <p:cNvSpPr>
            <a:spLocks noChangeShapeType="1"/>
          </p:cNvSpPr>
          <p:nvPr/>
        </p:nvSpPr>
        <p:spPr bwMode="auto">
          <a:xfrm flipH="1">
            <a:off x="3665538" y="3162300"/>
            <a:ext cx="1800225" cy="1858963"/>
          </a:xfrm>
          <a:prstGeom prst="line">
            <a:avLst/>
          </a:prstGeom>
          <a:noFill/>
          <a:ln w="101600">
            <a:solidFill>
              <a:schemeClr val="accent1"/>
            </a:solidFill>
            <a:round/>
            <a:headEnd/>
            <a:tailEnd/>
          </a:ln>
          <a:effectLst/>
        </p:spPr>
        <p:txBody>
          <a:bodyPr wrap="none" anchor="ctr"/>
          <a:lstStyle/>
          <a:p>
            <a:endParaRPr lang="en-US"/>
          </a:p>
        </p:txBody>
      </p:sp>
      <p:sp>
        <p:nvSpPr>
          <p:cNvPr id="35846" name="Line 6"/>
          <p:cNvSpPr>
            <a:spLocks noChangeShapeType="1"/>
          </p:cNvSpPr>
          <p:nvPr/>
        </p:nvSpPr>
        <p:spPr bwMode="auto">
          <a:xfrm flipV="1">
            <a:off x="3605213" y="3124200"/>
            <a:ext cx="1824037" cy="1854200"/>
          </a:xfrm>
          <a:prstGeom prst="line">
            <a:avLst/>
          </a:prstGeom>
          <a:noFill/>
          <a:ln w="50800">
            <a:solidFill>
              <a:schemeClr val="tx2"/>
            </a:solidFill>
            <a:round/>
            <a:headEnd/>
            <a:tailEnd/>
          </a:ln>
          <a:effectLst/>
        </p:spPr>
        <p:txBody>
          <a:bodyPr wrap="none" anchor="ctr"/>
          <a:lstStyle/>
          <a:p>
            <a:endParaRPr lang="en-US"/>
          </a:p>
        </p:txBody>
      </p:sp>
      <p:sp>
        <p:nvSpPr>
          <p:cNvPr id="35847" name="Rectangle 7"/>
          <p:cNvSpPr>
            <a:spLocks noChangeArrowheads="1"/>
          </p:cNvSpPr>
          <p:nvPr/>
        </p:nvSpPr>
        <p:spPr bwMode="auto">
          <a:xfrm>
            <a:off x="4799013" y="5345113"/>
            <a:ext cx="1162050" cy="454025"/>
          </a:xfrm>
          <a:prstGeom prst="rect">
            <a:avLst/>
          </a:prstGeom>
          <a:noFill/>
          <a:ln w="12700">
            <a:noFill/>
            <a:miter lim="800000"/>
            <a:headEnd/>
            <a:tailEnd/>
          </a:ln>
          <a:effectLst/>
        </p:spPr>
        <p:txBody>
          <a:bodyPr wrap="none" lIns="90488" tIns="44450" rIns="90488" bIns="44450">
            <a:spAutoFit/>
          </a:bodyPr>
          <a:lstStyle/>
          <a:p>
            <a:r>
              <a:rPr lang="en-US" sz="2400" b="0"/>
              <a:t>bedrock</a:t>
            </a:r>
          </a:p>
        </p:txBody>
      </p:sp>
      <p:sp>
        <p:nvSpPr>
          <p:cNvPr id="35848" name="Line 8"/>
          <p:cNvSpPr>
            <a:spLocks noChangeShapeType="1"/>
          </p:cNvSpPr>
          <p:nvPr/>
        </p:nvSpPr>
        <p:spPr bwMode="auto">
          <a:xfrm flipH="1">
            <a:off x="1146175" y="3251200"/>
            <a:ext cx="4140200" cy="0"/>
          </a:xfrm>
          <a:prstGeom prst="line">
            <a:avLst/>
          </a:prstGeom>
          <a:noFill/>
          <a:ln w="12700">
            <a:solidFill>
              <a:schemeClr val="tx1"/>
            </a:solidFill>
            <a:round/>
            <a:headEnd/>
            <a:tailEnd/>
          </a:ln>
          <a:effectLst/>
        </p:spPr>
        <p:txBody>
          <a:bodyPr wrap="none" anchor="ctr"/>
          <a:lstStyle/>
          <a:p>
            <a:endParaRPr lang="en-US"/>
          </a:p>
        </p:txBody>
      </p:sp>
      <p:sp>
        <p:nvSpPr>
          <p:cNvPr id="35849" name="AutoShape 9"/>
          <p:cNvSpPr>
            <a:spLocks noChangeArrowheads="1"/>
          </p:cNvSpPr>
          <p:nvPr/>
        </p:nvSpPr>
        <p:spPr bwMode="auto">
          <a:xfrm rot="10800000" flipH="1">
            <a:off x="2282825" y="3022600"/>
            <a:ext cx="263525" cy="22225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sp>
        <p:nvSpPr>
          <p:cNvPr id="35850" name="Line 10"/>
          <p:cNvSpPr>
            <a:spLocks noChangeShapeType="1"/>
          </p:cNvSpPr>
          <p:nvPr/>
        </p:nvSpPr>
        <p:spPr bwMode="auto">
          <a:xfrm>
            <a:off x="1554163" y="5070475"/>
            <a:ext cx="7138987" cy="0"/>
          </a:xfrm>
          <a:prstGeom prst="line">
            <a:avLst/>
          </a:prstGeom>
          <a:noFill/>
          <a:ln w="12700">
            <a:solidFill>
              <a:schemeClr val="tx1"/>
            </a:solidFill>
            <a:round/>
            <a:headEnd/>
            <a:tailEnd/>
          </a:ln>
          <a:effectLst/>
        </p:spPr>
        <p:txBody>
          <a:bodyPr wrap="none" anchor="ctr"/>
          <a:lstStyle/>
          <a:p>
            <a:endParaRPr lang="en-US"/>
          </a:p>
        </p:txBody>
      </p:sp>
      <p:sp>
        <p:nvSpPr>
          <p:cNvPr id="35851" name="Rectangle 11"/>
          <p:cNvSpPr>
            <a:spLocks noChangeArrowheads="1"/>
          </p:cNvSpPr>
          <p:nvPr/>
        </p:nvSpPr>
        <p:spPr bwMode="auto">
          <a:xfrm>
            <a:off x="6759575" y="3233738"/>
            <a:ext cx="2187575" cy="819150"/>
          </a:xfrm>
          <a:prstGeom prst="rect">
            <a:avLst/>
          </a:prstGeom>
          <a:noFill/>
          <a:ln w="12700">
            <a:noFill/>
            <a:miter lim="800000"/>
            <a:headEnd/>
            <a:tailEnd/>
          </a:ln>
          <a:effectLst/>
        </p:spPr>
        <p:txBody>
          <a:bodyPr lIns="90488" tIns="44450" rIns="90488" bIns="44450">
            <a:spAutoFit/>
          </a:bodyPr>
          <a:lstStyle/>
          <a:p>
            <a:r>
              <a:rPr lang="en-US" sz="2400" b="0"/>
              <a:t>compacted rock material</a:t>
            </a:r>
          </a:p>
        </p:txBody>
      </p:sp>
      <p:sp>
        <p:nvSpPr>
          <p:cNvPr id="35852" name="Line 12"/>
          <p:cNvSpPr>
            <a:spLocks noChangeShapeType="1"/>
          </p:cNvSpPr>
          <p:nvPr/>
        </p:nvSpPr>
        <p:spPr bwMode="auto">
          <a:xfrm rot="10800000" flipV="1">
            <a:off x="5875338" y="3657600"/>
            <a:ext cx="939800" cy="357188"/>
          </a:xfrm>
          <a:prstGeom prst="line">
            <a:avLst/>
          </a:prstGeom>
          <a:noFill/>
          <a:ln w="38100">
            <a:solidFill>
              <a:schemeClr val="tx1"/>
            </a:solidFill>
            <a:round/>
            <a:headEnd/>
            <a:tailEnd type="triangle" w="med" len="med"/>
          </a:ln>
          <a:effectLst/>
        </p:spPr>
        <p:txBody>
          <a:bodyPr wrap="none" anchor="ctr"/>
          <a:lstStyle/>
          <a:p>
            <a:endParaRPr lang="en-US"/>
          </a:p>
        </p:txBody>
      </p:sp>
      <p:sp>
        <p:nvSpPr>
          <p:cNvPr id="35853" name="Freeform 13" descr="Small confetti"/>
          <p:cNvSpPr>
            <a:spLocks/>
          </p:cNvSpPr>
          <p:nvPr/>
        </p:nvSpPr>
        <p:spPr bwMode="auto">
          <a:xfrm>
            <a:off x="1549400" y="4948238"/>
            <a:ext cx="2195513" cy="898525"/>
          </a:xfrm>
          <a:custGeom>
            <a:avLst/>
            <a:gdLst/>
            <a:ahLst/>
            <a:cxnLst>
              <a:cxn ang="0">
                <a:pos x="69" y="26"/>
              </a:cxn>
              <a:cxn ang="0">
                <a:pos x="130" y="17"/>
              </a:cxn>
              <a:cxn ang="0">
                <a:pos x="182" y="26"/>
              </a:cxn>
              <a:cxn ang="0">
                <a:pos x="252" y="43"/>
              </a:cxn>
              <a:cxn ang="0">
                <a:pos x="321" y="43"/>
              </a:cxn>
              <a:cxn ang="0">
                <a:pos x="400" y="17"/>
              </a:cxn>
              <a:cxn ang="0">
                <a:pos x="461" y="8"/>
              </a:cxn>
              <a:cxn ang="0">
                <a:pos x="513" y="17"/>
              </a:cxn>
              <a:cxn ang="0">
                <a:pos x="565" y="17"/>
              </a:cxn>
              <a:cxn ang="0">
                <a:pos x="626" y="17"/>
              </a:cxn>
              <a:cxn ang="0">
                <a:pos x="687" y="8"/>
              </a:cxn>
              <a:cxn ang="0">
                <a:pos x="756" y="26"/>
              </a:cxn>
              <a:cxn ang="0">
                <a:pos x="808" y="26"/>
              </a:cxn>
              <a:cxn ang="0">
                <a:pos x="861" y="17"/>
              </a:cxn>
              <a:cxn ang="0">
                <a:pos x="913" y="17"/>
              </a:cxn>
              <a:cxn ang="0">
                <a:pos x="965" y="17"/>
              </a:cxn>
              <a:cxn ang="0">
                <a:pos x="1026" y="26"/>
              </a:cxn>
              <a:cxn ang="0">
                <a:pos x="1104" y="34"/>
              </a:cxn>
              <a:cxn ang="0">
                <a:pos x="1174" y="43"/>
              </a:cxn>
              <a:cxn ang="0">
                <a:pos x="1226" y="34"/>
              </a:cxn>
              <a:cxn ang="0">
                <a:pos x="1278" y="26"/>
              </a:cxn>
              <a:cxn ang="0">
                <a:pos x="1330" y="34"/>
              </a:cxn>
              <a:cxn ang="0">
                <a:pos x="1365" y="78"/>
              </a:cxn>
              <a:cxn ang="0">
                <a:pos x="1382" y="121"/>
              </a:cxn>
              <a:cxn ang="0">
                <a:pos x="1356" y="165"/>
              </a:cxn>
              <a:cxn ang="0">
                <a:pos x="1347" y="217"/>
              </a:cxn>
              <a:cxn ang="0">
                <a:pos x="1356" y="269"/>
              </a:cxn>
              <a:cxn ang="0">
                <a:pos x="1356" y="400"/>
              </a:cxn>
              <a:cxn ang="0">
                <a:pos x="1365" y="452"/>
              </a:cxn>
              <a:cxn ang="0">
                <a:pos x="1356" y="504"/>
              </a:cxn>
              <a:cxn ang="0">
                <a:pos x="1347" y="547"/>
              </a:cxn>
              <a:cxn ang="0">
                <a:pos x="1295" y="556"/>
              </a:cxn>
              <a:cxn ang="0">
                <a:pos x="1234" y="513"/>
              </a:cxn>
              <a:cxn ang="0">
                <a:pos x="1243" y="460"/>
              </a:cxn>
              <a:cxn ang="0">
                <a:pos x="1252" y="382"/>
              </a:cxn>
              <a:cxn ang="0">
                <a:pos x="1252" y="321"/>
              </a:cxn>
              <a:cxn ang="0">
                <a:pos x="1261" y="260"/>
              </a:cxn>
              <a:cxn ang="0">
                <a:pos x="1234" y="200"/>
              </a:cxn>
              <a:cxn ang="0">
                <a:pos x="1182" y="173"/>
              </a:cxn>
              <a:cxn ang="0">
                <a:pos x="1130" y="165"/>
              </a:cxn>
              <a:cxn ang="0">
                <a:pos x="1078" y="165"/>
              </a:cxn>
              <a:cxn ang="0">
                <a:pos x="1026" y="156"/>
              </a:cxn>
              <a:cxn ang="0">
                <a:pos x="956" y="147"/>
              </a:cxn>
              <a:cxn ang="0">
                <a:pos x="895" y="121"/>
              </a:cxn>
              <a:cxn ang="0">
                <a:pos x="843" y="121"/>
              </a:cxn>
              <a:cxn ang="0">
                <a:pos x="791" y="113"/>
              </a:cxn>
              <a:cxn ang="0">
                <a:pos x="730" y="104"/>
              </a:cxn>
              <a:cxn ang="0">
                <a:pos x="678" y="104"/>
              </a:cxn>
              <a:cxn ang="0">
                <a:pos x="626" y="113"/>
              </a:cxn>
              <a:cxn ang="0">
                <a:pos x="556" y="113"/>
              </a:cxn>
              <a:cxn ang="0">
                <a:pos x="504" y="113"/>
              </a:cxn>
              <a:cxn ang="0">
                <a:pos x="443" y="130"/>
              </a:cxn>
              <a:cxn ang="0">
                <a:pos x="391" y="130"/>
              </a:cxn>
              <a:cxn ang="0">
                <a:pos x="339" y="130"/>
              </a:cxn>
              <a:cxn ang="0">
                <a:pos x="287" y="130"/>
              </a:cxn>
              <a:cxn ang="0">
                <a:pos x="226" y="130"/>
              </a:cxn>
              <a:cxn ang="0">
                <a:pos x="165" y="130"/>
              </a:cxn>
              <a:cxn ang="0">
                <a:pos x="113" y="130"/>
              </a:cxn>
              <a:cxn ang="0">
                <a:pos x="52" y="113"/>
              </a:cxn>
            </a:cxnLst>
            <a:rect l="0" t="0" r="r" b="b"/>
            <a:pathLst>
              <a:path w="1383" h="566">
                <a:moveTo>
                  <a:pt x="17" y="26"/>
                </a:moveTo>
                <a:lnTo>
                  <a:pt x="43" y="26"/>
                </a:lnTo>
                <a:lnTo>
                  <a:pt x="69" y="26"/>
                </a:lnTo>
                <a:lnTo>
                  <a:pt x="95" y="26"/>
                </a:lnTo>
                <a:lnTo>
                  <a:pt x="113" y="17"/>
                </a:lnTo>
                <a:lnTo>
                  <a:pt x="130" y="17"/>
                </a:lnTo>
                <a:lnTo>
                  <a:pt x="147" y="8"/>
                </a:lnTo>
                <a:lnTo>
                  <a:pt x="165" y="17"/>
                </a:lnTo>
                <a:lnTo>
                  <a:pt x="182" y="26"/>
                </a:lnTo>
                <a:lnTo>
                  <a:pt x="200" y="43"/>
                </a:lnTo>
                <a:lnTo>
                  <a:pt x="226" y="43"/>
                </a:lnTo>
                <a:lnTo>
                  <a:pt x="252" y="43"/>
                </a:lnTo>
                <a:lnTo>
                  <a:pt x="278" y="43"/>
                </a:lnTo>
                <a:lnTo>
                  <a:pt x="304" y="43"/>
                </a:lnTo>
                <a:lnTo>
                  <a:pt x="321" y="43"/>
                </a:lnTo>
                <a:lnTo>
                  <a:pt x="365" y="26"/>
                </a:lnTo>
                <a:lnTo>
                  <a:pt x="382" y="17"/>
                </a:lnTo>
                <a:lnTo>
                  <a:pt x="400" y="17"/>
                </a:lnTo>
                <a:lnTo>
                  <a:pt x="417" y="17"/>
                </a:lnTo>
                <a:lnTo>
                  <a:pt x="443" y="8"/>
                </a:lnTo>
                <a:lnTo>
                  <a:pt x="461" y="8"/>
                </a:lnTo>
                <a:lnTo>
                  <a:pt x="478" y="0"/>
                </a:lnTo>
                <a:lnTo>
                  <a:pt x="495" y="8"/>
                </a:lnTo>
                <a:lnTo>
                  <a:pt x="513" y="17"/>
                </a:lnTo>
                <a:lnTo>
                  <a:pt x="530" y="17"/>
                </a:lnTo>
                <a:lnTo>
                  <a:pt x="547" y="17"/>
                </a:lnTo>
                <a:lnTo>
                  <a:pt x="565" y="17"/>
                </a:lnTo>
                <a:lnTo>
                  <a:pt x="591" y="17"/>
                </a:lnTo>
                <a:lnTo>
                  <a:pt x="608" y="17"/>
                </a:lnTo>
                <a:lnTo>
                  <a:pt x="626" y="17"/>
                </a:lnTo>
                <a:lnTo>
                  <a:pt x="643" y="8"/>
                </a:lnTo>
                <a:lnTo>
                  <a:pt x="669" y="8"/>
                </a:lnTo>
                <a:lnTo>
                  <a:pt x="687" y="8"/>
                </a:lnTo>
                <a:lnTo>
                  <a:pt x="713" y="17"/>
                </a:lnTo>
                <a:lnTo>
                  <a:pt x="739" y="26"/>
                </a:lnTo>
                <a:lnTo>
                  <a:pt x="756" y="26"/>
                </a:lnTo>
                <a:lnTo>
                  <a:pt x="774" y="26"/>
                </a:lnTo>
                <a:lnTo>
                  <a:pt x="791" y="26"/>
                </a:lnTo>
                <a:lnTo>
                  <a:pt x="808" y="26"/>
                </a:lnTo>
                <a:lnTo>
                  <a:pt x="826" y="17"/>
                </a:lnTo>
                <a:lnTo>
                  <a:pt x="843" y="17"/>
                </a:lnTo>
                <a:lnTo>
                  <a:pt x="861" y="17"/>
                </a:lnTo>
                <a:lnTo>
                  <a:pt x="878" y="17"/>
                </a:lnTo>
                <a:lnTo>
                  <a:pt x="895" y="17"/>
                </a:lnTo>
                <a:lnTo>
                  <a:pt x="913" y="17"/>
                </a:lnTo>
                <a:lnTo>
                  <a:pt x="930" y="17"/>
                </a:lnTo>
                <a:lnTo>
                  <a:pt x="947" y="17"/>
                </a:lnTo>
                <a:lnTo>
                  <a:pt x="965" y="17"/>
                </a:lnTo>
                <a:lnTo>
                  <a:pt x="982" y="17"/>
                </a:lnTo>
                <a:lnTo>
                  <a:pt x="1008" y="17"/>
                </a:lnTo>
                <a:lnTo>
                  <a:pt x="1026" y="26"/>
                </a:lnTo>
                <a:lnTo>
                  <a:pt x="1061" y="26"/>
                </a:lnTo>
                <a:lnTo>
                  <a:pt x="1087" y="34"/>
                </a:lnTo>
                <a:lnTo>
                  <a:pt x="1104" y="34"/>
                </a:lnTo>
                <a:lnTo>
                  <a:pt x="1130" y="43"/>
                </a:lnTo>
                <a:lnTo>
                  <a:pt x="1156" y="43"/>
                </a:lnTo>
                <a:lnTo>
                  <a:pt x="1174" y="43"/>
                </a:lnTo>
                <a:lnTo>
                  <a:pt x="1191" y="43"/>
                </a:lnTo>
                <a:lnTo>
                  <a:pt x="1208" y="34"/>
                </a:lnTo>
                <a:lnTo>
                  <a:pt x="1226" y="34"/>
                </a:lnTo>
                <a:lnTo>
                  <a:pt x="1243" y="34"/>
                </a:lnTo>
                <a:lnTo>
                  <a:pt x="1261" y="26"/>
                </a:lnTo>
                <a:lnTo>
                  <a:pt x="1278" y="26"/>
                </a:lnTo>
                <a:lnTo>
                  <a:pt x="1295" y="26"/>
                </a:lnTo>
                <a:lnTo>
                  <a:pt x="1313" y="26"/>
                </a:lnTo>
                <a:lnTo>
                  <a:pt x="1330" y="34"/>
                </a:lnTo>
                <a:lnTo>
                  <a:pt x="1339" y="52"/>
                </a:lnTo>
                <a:lnTo>
                  <a:pt x="1356" y="60"/>
                </a:lnTo>
                <a:lnTo>
                  <a:pt x="1365" y="78"/>
                </a:lnTo>
                <a:lnTo>
                  <a:pt x="1382" y="86"/>
                </a:lnTo>
                <a:lnTo>
                  <a:pt x="1382" y="104"/>
                </a:lnTo>
                <a:lnTo>
                  <a:pt x="1382" y="121"/>
                </a:lnTo>
                <a:lnTo>
                  <a:pt x="1382" y="139"/>
                </a:lnTo>
                <a:lnTo>
                  <a:pt x="1374" y="156"/>
                </a:lnTo>
                <a:lnTo>
                  <a:pt x="1356" y="165"/>
                </a:lnTo>
                <a:lnTo>
                  <a:pt x="1356" y="182"/>
                </a:lnTo>
                <a:lnTo>
                  <a:pt x="1347" y="200"/>
                </a:lnTo>
                <a:lnTo>
                  <a:pt x="1347" y="217"/>
                </a:lnTo>
                <a:lnTo>
                  <a:pt x="1356" y="234"/>
                </a:lnTo>
                <a:lnTo>
                  <a:pt x="1356" y="252"/>
                </a:lnTo>
                <a:lnTo>
                  <a:pt x="1356" y="269"/>
                </a:lnTo>
                <a:lnTo>
                  <a:pt x="1339" y="286"/>
                </a:lnTo>
                <a:lnTo>
                  <a:pt x="1356" y="373"/>
                </a:lnTo>
                <a:lnTo>
                  <a:pt x="1356" y="400"/>
                </a:lnTo>
                <a:lnTo>
                  <a:pt x="1356" y="417"/>
                </a:lnTo>
                <a:lnTo>
                  <a:pt x="1365" y="434"/>
                </a:lnTo>
                <a:lnTo>
                  <a:pt x="1365" y="452"/>
                </a:lnTo>
                <a:lnTo>
                  <a:pt x="1365" y="469"/>
                </a:lnTo>
                <a:lnTo>
                  <a:pt x="1356" y="486"/>
                </a:lnTo>
                <a:lnTo>
                  <a:pt x="1356" y="504"/>
                </a:lnTo>
                <a:lnTo>
                  <a:pt x="1356" y="521"/>
                </a:lnTo>
                <a:lnTo>
                  <a:pt x="1365" y="539"/>
                </a:lnTo>
                <a:lnTo>
                  <a:pt x="1347" y="547"/>
                </a:lnTo>
                <a:lnTo>
                  <a:pt x="1330" y="556"/>
                </a:lnTo>
                <a:lnTo>
                  <a:pt x="1313" y="565"/>
                </a:lnTo>
                <a:lnTo>
                  <a:pt x="1295" y="556"/>
                </a:lnTo>
                <a:lnTo>
                  <a:pt x="1269" y="539"/>
                </a:lnTo>
                <a:lnTo>
                  <a:pt x="1243" y="530"/>
                </a:lnTo>
                <a:lnTo>
                  <a:pt x="1234" y="513"/>
                </a:lnTo>
                <a:lnTo>
                  <a:pt x="1243" y="495"/>
                </a:lnTo>
                <a:lnTo>
                  <a:pt x="1243" y="478"/>
                </a:lnTo>
                <a:lnTo>
                  <a:pt x="1243" y="460"/>
                </a:lnTo>
                <a:lnTo>
                  <a:pt x="1243" y="443"/>
                </a:lnTo>
                <a:lnTo>
                  <a:pt x="1243" y="417"/>
                </a:lnTo>
                <a:lnTo>
                  <a:pt x="1252" y="382"/>
                </a:lnTo>
                <a:lnTo>
                  <a:pt x="1252" y="356"/>
                </a:lnTo>
                <a:lnTo>
                  <a:pt x="1252" y="339"/>
                </a:lnTo>
                <a:lnTo>
                  <a:pt x="1252" y="321"/>
                </a:lnTo>
                <a:lnTo>
                  <a:pt x="1261" y="295"/>
                </a:lnTo>
                <a:lnTo>
                  <a:pt x="1261" y="278"/>
                </a:lnTo>
                <a:lnTo>
                  <a:pt x="1261" y="260"/>
                </a:lnTo>
                <a:lnTo>
                  <a:pt x="1252" y="243"/>
                </a:lnTo>
                <a:lnTo>
                  <a:pt x="1243" y="217"/>
                </a:lnTo>
                <a:lnTo>
                  <a:pt x="1234" y="200"/>
                </a:lnTo>
                <a:lnTo>
                  <a:pt x="1217" y="191"/>
                </a:lnTo>
                <a:lnTo>
                  <a:pt x="1200" y="182"/>
                </a:lnTo>
                <a:lnTo>
                  <a:pt x="1182" y="173"/>
                </a:lnTo>
                <a:lnTo>
                  <a:pt x="1165" y="165"/>
                </a:lnTo>
                <a:lnTo>
                  <a:pt x="1147" y="165"/>
                </a:lnTo>
                <a:lnTo>
                  <a:pt x="1130" y="165"/>
                </a:lnTo>
                <a:lnTo>
                  <a:pt x="1113" y="165"/>
                </a:lnTo>
                <a:lnTo>
                  <a:pt x="1095" y="165"/>
                </a:lnTo>
                <a:lnTo>
                  <a:pt x="1078" y="165"/>
                </a:lnTo>
                <a:lnTo>
                  <a:pt x="1061" y="165"/>
                </a:lnTo>
                <a:lnTo>
                  <a:pt x="1043" y="165"/>
                </a:lnTo>
                <a:lnTo>
                  <a:pt x="1026" y="156"/>
                </a:lnTo>
                <a:lnTo>
                  <a:pt x="1000" y="156"/>
                </a:lnTo>
                <a:lnTo>
                  <a:pt x="982" y="147"/>
                </a:lnTo>
                <a:lnTo>
                  <a:pt x="956" y="147"/>
                </a:lnTo>
                <a:lnTo>
                  <a:pt x="930" y="139"/>
                </a:lnTo>
                <a:lnTo>
                  <a:pt x="913" y="130"/>
                </a:lnTo>
                <a:lnTo>
                  <a:pt x="895" y="121"/>
                </a:lnTo>
                <a:lnTo>
                  <a:pt x="878" y="121"/>
                </a:lnTo>
                <a:lnTo>
                  <a:pt x="861" y="121"/>
                </a:lnTo>
                <a:lnTo>
                  <a:pt x="843" y="121"/>
                </a:lnTo>
                <a:lnTo>
                  <a:pt x="826" y="121"/>
                </a:lnTo>
                <a:lnTo>
                  <a:pt x="808" y="113"/>
                </a:lnTo>
                <a:lnTo>
                  <a:pt x="791" y="113"/>
                </a:lnTo>
                <a:lnTo>
                  <a:pt x="774" y="113"/>
                </a:lnTo>
                <a:lnTo>
                  <a:pt x="747" y="104"/>
                </a:lnTo>
                <a:lnTo>
                  <a:pt x="730" y="104"/>
                </a:lnTo>
                <a:lnTo>
                  <a:pt x="713" y="104"/>
                </a:lnTo>
                <a:lnTo>
                  <a:pt x="695" y="104"/>
                </a:lnTo>
                <a:lnTo>
                  <a:pt x="678" y="104"/>
                </a:lnTo>
                <a:lnTo>
                  <a:pt x="661" y="104"/>
                </a:lnTo>
                <a:lnTo>
                  <a:pt x="643" y="104"/>
                </a:lnTo>
                <a:lnTo>
                  <a:pt x="626" y="113"/>
                </a:lnTo>
                <a:lnTo>
                  <a:pt x="608" y="113"/>
                </a:lnTo>
                <a:lnTo>
                  <a:pt x="582" y="113"/>
                </a:lnTo>
                <a:lnTo>
                  <a:pt x="556" y="113"/>
                </a:lnTo>
                <a:lnTo>
                  <a:pt x="539" y="113"/>
                </a:lnTo>
                <a:lnTo>
                  <a:pt x="521" y="113"/>
                </a:lnTo>
                <a:lnTo>
                  <a:pt x="504" y="113"/>
                </a:lnTo>
                <a:lnTo>
                  <a:pt x="487" y="121"/>
                </a:lnTo>
                <a:lnTo>
                  <a:pt x="461" y="121"/>
                </a:lnTo>
                <a:lnTo>
                  <a:pt x="443" y="130"/>
                </a:lnTo>
                <a:lnTo>
                  <a:pt x="426" y="130"/>
                </a:lnTo>
                <a:lnTo>
                  <a:pt x="408" y="130"/>
                </a:lnTo>
                <a:lnTo>
                  <a:pt x="391" y="130"/>
                </a:lnTo>
                <a:lnTo>
                  <a:pt x="374" y="130"/>
                </a:lnTo>
                <a:lnTo>
                  <a:pt x="356" y="130"/>
                </a:lnTo>
                <a:lnTo>
                  <a:pt x="339" y="130"/>
                </a:lnTo>
                <a:lnTo>
                  <a:pt x="321" y="130"/>
                </a:lnTo>
                <a:lnTo>
                  <a:pt x="304" y="130"/>
                </a:lnTo>
                <a:lnTo>
                  <a:pt x="287" y="130"/>
                </a:lnTo>
                <a:lnTo>
                  <a:pt x="269" y="130"/>
                </a:lnTo>
                <a:lnTo>
                  <a:pt x="243" y="130"/>
                </a:lnTo>
                <a:lnTo>
                  <a:pt x="226" y="130"/>
                </a:lnTo>
                <a:lnTo>
                  <a:pt x="208" y="130"/>
                </a:lnTo>
                <a:lnTo>
                  <a:pt x="191" y="130"/>
                </a:lnTo>
                <a:lnTo>
                  <a:pt x="165" y="130"/>
                </a:lnTo>
                <a:lnTo>
                  <a:pt x="147" y="130"/>
                </a:lnTo>
                <a:lnTo>
                  <a:pt x="130" y="130"/>
                </a:lnTo>
                <a:lnTo>
                  <a:pt x="113" y="130"/>
                </a:lnTo>
                <a:lnTo>
                  <a:pt x="87" y="121"/>
                </a:lnTo>
                <a:lnTo>
                  <a:pt x="69" y="121"/>
                </a:lnTo>
                <a:lnTo>
                  <a:pt x="52" y="113"/>
                </a:lnTo>
                <a:lnTo>
                  <a:pt x="26" y="113"/>
                </a:lnTo>
                <a:lnTo>
                  <a:pt x="0" y="113"/>
                </a:lnTo>
              </a:path>
            </a:pathLst>
          </a:custGeom>
          <a:pattFill prst="smConfetti">
            <a:fgClr>
              <a:schemeClr val="tx1"/>
            </a:fgClr>
            <a:bgClr>
              <a:schemeClr val="accent1"/>
            </a:bgClr>
          </a:pattFill>
          <a:ln w="12700" cap="rnd" cmpd="sng">
            <a:solidFill>
              <a:schemeClr val="tx1"/>
            </a:solidFill>
            <a:prstDash val="solid"/>
            <a:round/>
            <a:headEnd type="none" w="med" len="med"/>
            <a:tailEnd type="none" w="med" len="med"/>
          </a:ln>
          <a:effectLst/>
        </p:spPr>
        <p:txBody>
          <a:bodyPr/>
          <a:lstStyle/>
          <a:p>
            <a:endParaRPr lang="en-US"/>
          </a:p>
        </p:txBody>
      </p:sp>
      <p:sp>
        <p:nvSpPr>
          <p:cNvPr id="35854" name="Rectangle 14"/>
          <p:cNvSpPr>
            <a:spLocks noChangeArrowheads="1"/>
          </p:cNvSpPr>
          <p:nvPr/>
        </p:nvSpPr>
        <p:spPr bwMode="auto">
          <a:xfrm>
            <a:off x="3984625" y="6008688"/>
            <a:ext cx="1744663" cy="454025"/>
          </a:xfrm>
          <a:prstGeom prst="rect">
            <a:avLst/>
          </a:prstGeom>
          <a:noFill/>
          <a:ln w="12700">
            <a:noFill/>
            <a:miter lim="800000"/>
            <a:headEnd/>
            <a:tailEnd/>
          </a:ln>
          <a:effectLst/>
        </p:spPr>
        <p:txBody>
          <a:bodyPr wrap="none" lIns="90488" tIns="44450" rIns="90488" bIns="44450">
            <a:spAutoFit/>
          </a:bodyPr>
          <a:lstStyle/>
          <a:p>
            <a:r>
              <a:rPr lang="en-US" sz="2400" b="0"/>
              <a:t>grout curtain</a:t>
            </a:r>
          </a:p>
        </p:txBody>
      </p:sp>
      <p:sp>
        <p:nvSpPr>
          <p:cNvPr id="35855" name="Rectangle 15"/>
          <p:cNvSpPr>
            <a:spLocks noChangeArrowheads="1"/>
          </p:cNvSpPr>
          <p:nvPr/>
        </p:nvSpPr>
        <p:spPr bwMode="auto">
          <a:xfrm>
            <a:off x="1057275" y="5386388"/>
            <a:ext cx="1195388" cy="454025"/>
          </a:xfrm>
          <a:prstGeom prst="rect">
            <a:avLst/>
          </a:prstGeom>
          <a:noFill/>
          <a:ln w="12700">
            <a:noFill/>
            <a:miter lim="800000"/>
            <a:headEnd/>
            <a:tailEnd/>
          </a:ln>
          <a:effectLst/>
        </p:spPr>
        <p:txBody>
          <a:bodyPr wrap="none" lIns="90488" tIns="44450" rIns="90488" bIns="44450">
            <a:spAutoFit/>
          </a:bodyPr>
          <a:lstStyle/>
          <a:p>
            <a:r>
              <a:rPr lang="en-US" sz="2400" b="0"/>
              <a:t>footwall</a:t>
            </a:r>
          </a:p>
        </p:txBody>
      </p:sp>
      <p:sp>
        <p:nvSpPr>
          <p:cNvPr id="35856" name="Rectangle 16"/>
          <p:cNvSpPr>
            <a:spLocks noChangeArrowheads="1"/>
          </p:cNvSpPr>
          <p:nvPr/>
        </p:nvSpPr>
        <p:spPr bwMode="auto">
          <a:xfrm>
            <a:off x="1568450" y="3759200"/>
            <a:ext cx="2354263" cy="454025"/>
          </a:xfrm>
          <a:prstGeom prst="rect">
            <a:avLst/>
          </a:prstGeom>
          <a:noFill/>
          <a:ln w="12700">
            <a:noFill/>
            <a:miter lim="800000"/>
            <a:headEnd/>
            <a:tailEnd/>
          </a:ln>
          <a:effectLst/>
        </p:spPr>
        <p:txBody>
          <a:bodyPr wrap="none" lIns="90488" tIns="44450" rIns="90488" bIns="44450">
            <a:spAutoFit/>
          </a:bodyPr>
          <a:lstStyle/>
          <a:p>
            <a:r>
              <a:rPr lang="en-US" sz="2400" b="0"/>
              <a:t>waterproof facing</a:t>
            </a:r>
          </a:p>
        </p:txBody>
      </p:sp>
      <p:sp>
        <p:nvSpPr>
          <p:cNvPr id="35857" name="Rectangle 17"/>
          <p:cNvSpPr>
            <a:spLocks noChangeArrowheads="1"/>
          </p:cNvSpPr>
          <p:nvPr/>
        </p:nvSpPr>
        <p:spPr bwMode="auto">
          <a:xfrm>
            <a:off x="4549775" y="2019300"/>
            <a:ext cx="3986213" cy="454025"/>
          </a:xfrm>
          <a:prstGeom prst="rect">
            <a:avLst/>
          </a:prstGeom>
          <a:noFill/>
          <a:ln w="12700">
            <a:noFill/>
            <a:miter lim="800000"/>
            <a:headEnd/>
            <a:tailEnd/>
          </a:ln>
          <a:effectLst/>
        </p:spPr>
        <p:txBody>
          <a:bodyPr wrap="none" lIns="90488" tIns="44450" rIns="90488" bIns="44450">
            <a:spAutoFit/>
          </a:bodyPr>
          <a:lstStyle/>
          <a:p>
            <a:r>
              <a:rPr lang="en-US" sz="2400" b="0"/>
              <a:t>bedding layer to support facing</a:t>
            </a:r>
          </a:p>
        </p:txBody>
      </p:sp>
      <p:sp>
        <p:nvSpPr>
          <p:cNvPr id="35858" name="Line 18"/>
          <p:cNvSpPr>
            <a:spLocks noChangeShapeType="1"/>
          </p:cNvSpPr>
          <p:nvPr/>
        </p:nvSpPr>
        <p:spPr bwMode="auto">
          <a:xfrm flipH="1">
            <a:off x="5365750" y="2455863"/>
            <a:ext cx="192088" cy="690562"/>
          </a:xfrm>
          <a:prstGeom prst="line">
            <a:avLst/>
          </a:prstGeom>
          <a:noFill/>
          <a:ln w="38100">
            <a:solidFill>
              <a:schemeClr val="tx1"/>
            </a:solidFill>
            <a:round/>
            <a:headEnd/>
            <a:tailEnd type="triangle" w="med" len="med"/>
          </a:ln>
          <a:effectLst/>
        </p:spPr>
        <p:txBody>
          <a:bodyPr wrap="none" anchor="ctr"/>
          <a:lstStyle/>
          <a:p>
            <a:endParaRPr lang="en-US"/>
          </a:p>
        </p:txBody>
      </p:sp>
      <p:sp>
        <p:nvSpPr>
          <p:cNvPr id="35859" name="Line 19"/>
          <p:cNvSpPr>
            <a:spLocks noChangeShapeType="1"/>
          </p:cNvSpPr>
          <p:nvPr/>
        </p:nvSpPr>
        <p:spPr bwMode="auto">
          <a:xfrm flipV="1">
            <a:off x="4081463" y="3946525"/>
            <a:ext cx="442912" cy="41275"/>
          </a:xfrm>
          <a:prstGeom prst="line">
            <a:avLst/>
          </a:prstGeom>
          <a:noFill/>
          <a:ln w="38100">
            <a:solidFill>
              <a:schemeClr val="tx1"/>
            </a:solidFill>
            <a:round/>
            <a:headEnd/>
            <a:tailEnd type="triangle" w="med" len="med"/>
          </a:ln>
          <a:effectLst/>
        </p:spPr>
        <p:txBody>
          <a:bodyPr wrap="none" anchor="ctr"/>
          <a:lstStyle/>
          <a:p>
            <a:endParaRPr lang="en-US"/>
          </a:p>
        </p:txBody>
      </p:sp>
      <p:sp>
        <p:nvSpPr>
          <p:cNvPr id="35860" name="Line 20"/>
          <p:cNvSpPr>
            <a:spLocks noChangeShapeType="1"/>
          </p:cNvSpPr>
          <p:nvPr/>
        </p:nvSpPr>
        <p:spPr bwMode="auto">
          <a:xfrm flipV="1">
            <a:off x="2382838" y="5078413"/>
            <a:ext cx="401637" cy="441325"/>
          </a:xfrm>
          <a:prstGeom prst="line">
            <a:avLst/>
          </a:prstGeom>
          <a:noFill/>
          <a:ln w="38100">
            <a:solidFill>
              <a:schemeClr val="tx1"/>
            </a:solidFill>
            <a:round/>
            <a:headEnd/>
            <a:tailEnd type="triangle" w="med" len="med"/>
          </a:ln>
          <a:effectLst/>
        </p:spPr>
        <p:txBody>
          <a:bodyPr wrap="none" anchor="ctr"/>
          <a:lstStyle/>
          <a:p>
            <a:endParaRPr lang="en-US"/>
          </a:p>
        </p:txBody>
      </p:sp>
      <p:sp>
        <p:nvSpPr>
          <p:cNvPr id="35861" name="Line 21"/>
          <p:cNvSpPr>
            <a:spLocks noChangeShapeType="1"/>
          </p:cNvSpPr>
          <p:nvPr/>
        </p:nvSpPr>
        <p:spPr bwMode="auto">
          <a:xfrm flipH="1">
            <a:off x="3667125" y="6245225"/>
            <a:ext cx="387350" cy="0"/>
          </a:xfrm>
          <a:prstGeom prst="line">
            <a:avLst/>
          </a:prstGeom>
          <a:noFill/>
          <a:ln w="38100">
            <a:solidFill>
              <a:schemeClr val="tx1"/>
            </a:solidFill>
            <a:round/>
            <a:headEnd/>
            <a:tailEnd type="triangle" w="med" len="med"/>
          </a:ln>
          <a:effectLst/>
        </p:spPr>
        <p:txBody>
          <a:bodyPr wrap="none" anchor="ctr"/>
          <a:lstStyle/>
          <a:p>
            <a:endParaRPr lang="en-US"/>
          </a:p>
        </p:txBody>
      </p:sp>
      <p:grpSp>
        <p:nvGrpSpPr>
          <p:cNvPr id="35870" name="Group 30"/>
          <p:cNvGrpSpPr>
            <a:grpSpLocks/>
          </p:cNvGrpSpPr>
          <p:nvPr/>
        </p:nvGrpSpPr>
        <p:grpSpPr bwMode="auto">
          <a:xfrm>
            <a:off x="4387850" y="2897188"/>
            <a:ext cx="817563" cy="920750"/>
            <a:chOff x="2764" y="1825"/>
            <a:chExt cx="515" cy="580"/>
          </a:xfrm>
        </p:grpSpPr>
        <p:sp>
          <p:nvSpPr>
            <p:cNvPr id="35865" name="Line 25"/>
            <p:cNvSpPr>
              <a:spLocks noChangeShapeType="1"/>
            </p:cNvSpPr>
            <p:nvPr/>
          </p:nvSpPr>
          <p:spPr bwMode="auto">
            <a:xfrm flipV="1">
              <a:off x="2948" y="2105"/>
              <a:ext cx="0" cy="3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35866" name="Line 26"/>
            <p:cNvSpPr>
              <a:spLocks noChangeShapeType="1"/>
            </p:cNvSpPr>
            <p:nvPr/>
          </p:nvSpPr>
          <p:spPr bwMode="auto">
            <a:xfrm>
              <a:off x="2948" y="2105"/>
              <a:ext cx="331" cy="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35868" name="Text Box 28"/>
            <p:cNvSpPr txBox="1">
              <a:spLocks noChangeArrowheads="1"/>
            </p:cNvSpPr>
            <p:nvPr/>
          </p:nvSpPr>
          <p:spPr bwMode="auto">
            <a:xfrm>
              <a:off x="2891" y="1825"/>
              <a:ext cx="372" cy="288"/>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3-4</a:t>
              </a:r>
            </a:p>
          </p:txBody>
        </p:sp>
        <p:sp>
          <p:nvSpPr>
            <p:cNvPr id="35869" name="Text Box 29"/>
            <p:cNvSpPr txBox="1">
              <a:spLocks noChangeArrowheads="1"/>
            </p:cNvSpPr>
            <p:nvPr/>
          </p:nvSpPr>
          <p:spPr bwMode="auto">
            <a:xfrm>
              <a:off x="2764" y="2113"/>
              <a:ext cx="212" cy="288"/>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1</a:t>
              </a:r>
            </a:p>
          </p:txBody>
        </p:sp>
      </p:grpSp>
      <p:sp>
        <p:nvSpPr>
          <p:cNvPr id="35871" name="Text Box 31"/>
          <p:cNvSpPr txBox="1">
            <a:spLocks noChangeArrowheads="1"/>
          </p:cNvSpPr>
          <p:nvPr/>
        </p:nvSpPr>
        <p:spPr bwMode="auto">
          <a:xfrm>
            <a:off x="1827213" y="6400800"/>
            <a:ext cx="4781550"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Reduce hydrostatic uplift and leakage</a:t>
            </a:r>
          </a:p>
        </p:txBody>
      </p:sp>
      <p:sp>
        <p:nvSpPr>
          <p:cNvPr id="35872" name="Line 32"/>
          <p:cNvSpPr>
            <a:spLocks noChangeShapeType="1"/>
          </p:cNvSpPr>
          <p:nvPr/>
        </p:nvSpPr>
        <p:spPr bwMode="auto">
          <a:xfrm>
            <a:off x="1917700" y="6807200"/>
            <a:ext cx="517683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58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587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71"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noFill/>
          <a:ln/>
          <a:effectLst/>
        </p:spPr>
        <p:txBody>
          <a:bodyPr lIns="90488" tIns="44450" rIns="90488" bIns="44450" anchor="b"/>
          <a:lstStyle/>
          <a:p>
            <a:r>
              <a:rPr lang="en-US"/>
              <a:t>Concrete Dams</a:t>
            </a:r>
          </a:p>
        </p:txBody>
      </p:sp>
      <p:sp>
        <p:nvSpPr>
          <p:cNvPr id="37891" name="Rectangle 3"/>
          <p:cNvSpPr>
            <a:spLocks noGrp="1" noChangeArrowheads="1"/>
          </p:cNvSpPr>
          <p:nvPr>
            <p:ph type="body" idx="1"/>
          </p:nvPr>
        </p:nvSpPr>
        <p:spPr>
          <a:noFill/>
          <a:ln/>
        </p:spPr>
        <p:txBody>
          <a:bodyPr lIns="90488" tIns="44450" rIns="90488" bIns="44450"/>
          <a:lstStyle/>
          <a:p>
            <a:pPr>
              <a:lnSpc>
                <a:spcPct val="90000"/>
              </a:lnSpc>
            </a:pPr>
            <a:r>
              <a:rPr lang="en-US" sz="2800"/>
              <a:t>concrete is a more expensive material than on site materials</a:t>
            </a:r>
          </a:p>
          <a:p>
            <a:pPr>
              <a:lnSpc>
                <a:spcPct val="90000"/>
              </a:lnSpc>
            </a:pPr>
            <a:r>
              <a:rPr lang="en-US" sz="2800"/>
              <a:t>offers more resistance to compressive forces</a:t>
            </a:r>
          </a:p>
          <a:p>
            <a:pPr>
              <a:lnSpc>
                <a:spcPct val="90000"/>
              </a:lnSpc>
            </a:pPr>
            <a:r>
              <a:rPr lang="en-US" sz="2800"/>
              <a:t>shape can be designed to minimize concrete usage</a:t>
            </a:r>
          </a:p>
          <a:p>
            <a:pPr>
              <a:lnSpc>
                <a:spcPct val="90000"/>
              </a:lnSpc>
            </a:pPr>
            <a:r>
              <a:rPr lang="en-US" sz="2800"/>
              <a:t>the bigger the dam the more sophisticated the design becomes</a:t>
            </a:r>
          </a:p>
          <a:p>
            <a:pPr>
              <a:lnSpc>
                <a:spcPct val="90000"/>
              </a:lnSpc>
            </a:pPr>
            <a:r>
              <a:rPr lang="en-US" sz="2800"/>
              <a:t>Types of concrete dams</a:t>
            </a:r>
          </a:p>
          <a:p>
            <a:pPr lvl="1">
              <a:lnSpc>
                <a:spcPct val="90000"/>
              </a:lnSpc>
            </a:pPr>
            <a:r>
              <a:rPr lang="en-US" sz="2400"/>
              <a:t>gravity</a:t>
            </a:r>
          </a:p>
          <a:p>
            <a:pPr lvl="1">
              <a:lnSpc>
                <a:spcPct val="90000"/>
              </a:lnSpc>
            </a:pPr>
            <a:r>
              <a:rPr lang="en-US" sz="2400"/>
              <a:t>arch</a:t>
            </a:r>
          </a:p>
          <a:p>
            <a:pPr lvl="1">
              <a:lnSpc>
                <a:spcPct val="90000"/>
              </a:lnSpc>
            </a:pPr>
            <a:r>
              <a:rPr lang="en-US" sz="2400"/>
              <a:t>buttress</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lIns="90488" tIns="44450" rIns="90488" bIns="44450" anchor="b"/>
          <a:lstStyle/>
          <a:p>
            <a:r>
              <a:rPr lang="en-US"/>
              <a:t>Netherlands: Storm Surge Barrier</a:t>
            </a:r>
          </a:p>
        </p:txBody>
      </p:sp>
      <p:sp>
        <p:nvSpPr>
          <p:cNvPr id="9219" name="Rectangle 3"/>
          <p:cNvSpPr>
            <a:spLocks noGrp="1" noChangeArrowheads="1"/>
          </p:cNvSpPr>
          <p:nvPr>
            <p:ph type="body" idx="1"/>
          </p:nvPr>
        </p:nvSpPr>
        <p:spPr>
          <a:noFill/>
          <a:ln/>
        </p:spPr>
        <p:txBody>
          <a:bodyPr lIns="90488" tIns="44450" rIns="90488" bIns="44450"/>
          <a:lstStyle/>
          <a:p>
            <a:pPr>
              <a:lnSpc>
                <a:spcPct val="90000"/>
              </a:lnSpc>
            </a:pPr>
            <a:r>
              <a:rPr lang="en-US" sz="2800"/>
              <a:t>Movable dam at Rotterdam</a:t>
            </a:r>
          </a:p>
          <a:p>
            <a:pPr>
              <a:lnSpc>
                <a:spcPct val="90000"/>
              </a:lnSpc>
            </a:pPr>
            <a:r>
              <a:rPr lang="en-US" sz="2800"/>
              <a:t>Protection against sea storm surges</a:t>
            </a:r>
          </a:p>
          <a:p>
            <a:pPr>
              <a:lnSpc>
                <a:spcPct val="90000"/>
              </a:lnSpc>
            </a:pPr>
            <a:r>
              <a:rPr lang="en-US" sz="2800"/>
              <a:t>2-210 m lattice arms attached to radial gates that swing out into the channel</a:t>
            </a:r>
          </a:p>
          <a:p>
            <a:pPr>
              <a:lnSpc>
                <a:spcPct val="90000"/>
              </a:lnSpc>
            </a:pPr>
            <a:r>
              <a:rPr lang="en-US" sz="2800"/>
              <a:t>Gates will shut based on predicted storm surge (take 10.5 hours to close)</a:t>
            </a:r>
          </a:p>
          <a:p>
            <a:pPr>
              <a:lnSpc>
                <a:spcPct val="90000"/>
              </a:lnSpc>
            </a:pPr>
            <a:r>
              <a:rPr lang="en-US" sz="2800"/>
              <a:t>Expected to be used once every 10 years</a:t>
            </a:r>
          </a:p>
          <a:p>
            <a:pPr>
              <a:lnSpc>
                <a:spcPct val="90000"/>
              </a:lnSpc>
            </a:pPr>
            <a:r>
              <a:rPr lang="en-US" sz="2800"/>
              <a:t>Global warming could increase usage...</a:t>
            </a:r>
          </a:p>
          <a:p>
            <a:pPr>
              <a:lnSpc>
                <a:spcPct val="90000"/>
              </a:lnSpc>
            </a:pPr>
            <a:r>
              <a:rPr lang="en-US" sz="2800"/>
              <a:t>After closure river-side water level will rise</a:t>
            </a:r>
          </a:p>
          <a:p>
            <a:pPr>
              <a:lnSpc>
                <a:spcPct val="90000"/>
              </a:lnSpc>
            </a:pPr>
            <a:r>
              <a:rPr lang="en-US" sz="2800"/>
              <a:t>Gates will never be closed for more than 30 hours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noFill/>
          <a:ln/>
          <a:effectLst/>
        </p:spPr>
        <p:txBody>
          <a:bodyPr lIns="90488" tIns="44450" rIns="90488" bIns="44450" anchor="b"/>
          <a:lstStyle/>
          <a:p>
            <a:r>
              <a:rPr lang="en-US"/>
              <a:t>Arch</a:t>
            </a:r>
          </a:p>
        </p:txBody>
      </p:sp>
      <p:pic>
        <p:nvPicPr>
          <p:cNvPr id="38921" name="Picture 9"/>
          <p:cNvPicPr>
            <a:picLocks noChangeArrowheads="1"/>
          </p:cNvPicPr>
          <p:nvPr/>
        </p:nvPicPr>
        <p:blipFill>
          <a:blip r:embed="rId2" cstate="print"/>
          <a:srcRect/>
          <a:stretch>
            <a:fillRect/>
          </a:stretch>
        </p:blipFill>
        <p:spPr bwMode="auto">
          <a:xfrm>
            <a:off x="5173663" y="4137025"/>
            <a:ext cx="3970337" cy="2720975"/>
          </a:xfrm>
          <a:prstGeom prst="rect">
            <a:avLst/>
          </a:prstGeom>
          <a:noFill/>
          <a:ln w="12700">
            <a:noFill/>
            <a:miter lim="800000"/>
            <a:headEnd/>
            <a:tailEnd/>
          </a:ln>
          <a:effectLst/>
        </p:spPr>
      </p:pic>
      <p:sp>
        <p:nvSpPr>
          <p:cNvPr id="38923" name="Arc 11"/>
          <p:cNvSpPr>
            <a:spLocks/>
          </p:cNvSpPr>
          <p:nvPr/>
        </p:nvSpPr>
        <p:spPr bwMode="auto">
          <a:xfrm>
            <a:off x="5803900" y="4973638"/>
            <a:ext cx="2428875" cy="646112"/>
          </a:xfrm>
          <a:custGeom>
            <a:avLst/>
            <a:gdLst>
              <a:gd name="G0" fmla="+- 17236 0 0"/>
              <a:gd name="G1" fmla="+- 21600 0 0"/>
              <a:gd name="G2" fmla="+- 21600 0 0"/>
              <a:gd name="T0" fmla="*/ 0 w 37920"/>
              <a:gd name="T1" fmla="*/ 8581 h 21600"/>
              <a:gd name="T2" fmla="*/ 37920 w 37920"/>
              <a:gd name="T3" fmla="*/ 15375 h 21600"/>
              <a:gd name="T4" fmla="*/ 17236 w 37920"/>
              <a:gd name="T5" fmla="*/ 21600 h 21600"/>
            </a:gdLst>
            <a:ahLst/>
            <a:cxnLst>
              <a:cxn ang="0">
                <a:pos x="T0" y="T1"/>
              </a:cxn>
              <a:cxn ang="0">
                <a:pos x="T2" y="T3"/>
              </a:cxn>
              <a:cxn ang="0">
                <a:pos x="T4" y="T5"/>
              </a:cxn>
            </a:cxnLst>
            <a:rect l="0" t="0" r="r" b="b"/>
            <a:pathLst>
              <a:path w="37920" h="21600" fill="none" extrusionOk="0">
                <a:moveTo>
                  <a:pt x="0" y="8581"/>
                </a:moveTo>
                <a:cubicBezTo>
                  <a:pt x="4082" y="3176"/>
                  <a:pt x="10463" y="-1"/>
                  <a:pt x="17236" y="0"/>
                </a:cubicBezTo>
                <a:cubicBezTo>
                  <a:pt x="26767" y="0"/>
                  <a:pt x="35172" y="6247"/>
                  <a:pt x="37919" y="15375"/>
                </a:cubicBezTo>
              </a:path>
              <a:path w="37920" h="21600" stroke="0" extrusionOk="0">
                <a:moveTo>
                  <a:pt x="0" y="8581"/>
                </a:moveTo>
                <a:cubicBezTo>
                  <a:pt x="4082" y="3176"/>
                  <a:pt x="10463" y="-1"/>
                  <a:pt x="17236" y="0"/>
                </a:cubicBezTo>
                <a:cubicBezTo>
                  <a:pt x="26767" y="0"/>
                  <a:pt x="35172" y="6247"/>
                  <a:pt x="37919" y="15375"/>
                </a:cubicBezTo>
                <a:lnTo>
                  <a:pt x="17236" y="21600"/>
                </a:lnTo>
                <a:close/>
              </a:path>
            </a:pathLst>
          </a:custGeom>
          <a:noFill/>
          <a:ln w="57150">
            <a:solidFill>
              <a:schemeClr val="folHlink"/>
            </a:solidFill>
            <a:round/>
            <a:headEnd type="triangle" w="lg" len="med"/>
            <a:tailEnd type="triangle" w="lg" len="med"/>
          </a:ln>
          <a:effectLst/>
        </p:spPr>
        <p:txBody>
          <a:bodyPr anchor="ctr">
            <a:spAutoFit/>
          </a:bodyPr>
          <a:lstStyle/>
          <a:p>
            <a:endParaRPr lang="en-US"/>
          </a:p>
        </p:txBody>
      </p:sp>
      <p:sp>
        <p:nvSpPr>
          <p:cNvPr id="38915" name="Rectangle 3"/>
          <p:cNvSpPr>
            <a:spLocks noGrp="1" noChangeArrowheads="1"/>
          </p:cNvSpPr>
          <p:nvPr>
            <p:ph type="body" idx="1"/>
          </p:nvPr>
        </p:nvSpPr>
        <p:spPr>
          <a:noFill/>
          <a:ln/>
        </p:spPr>
        <p:txBody>
          <a:bodyPr lIns="90488" tIns="44450" rIns="90488" bIns="44450"/>
          <a:lstStyle/>
          <a:p>
            <a:r>
              <a:rPr lang="en-US"/>
              <a:t>Narrow locations (canyons)</a:t>
            </a:r>
          </a:p>
          <a:p>
            <a:r>
              <a:rPr lang="en-US"/>
              <a:t>Hydrostatic forces are transmitted into side walls and bottom</a:t>
            </a:r>
          </a:p>
          <a:p>
            <a:r>
              <a:rPr lang="en-US"/>
              <a:t>Requires solid rock</a:t>
            </a:r>
          </a:p>
          <a:p>
            <a:r>
              <a:rPr lang="en-US"/>
              <a:t>Finite element analysis</a:t>
            </a:r>
            <a:br>
              <a:rPr lang="en-US"/>
            </a:br>
            <a:r>
              <a:rPr lang="en-US"/>
              <a:t>of stress</a:t>
            </a:r>
          </a:p>
        </p:txBody>
      </p:sp>
      <p:sp>
        <p:nvSpPr>
          <p:cNvPr id="38925" name="Line 13"/>
          <p:cNvSpPr>
            <a:spLocks noChangeShapeType="1"/>
          </p:cNvSpPr>
          <p:nvPr/>
        </p:nvSpPr>
        <p:spPr bwMode="auto">
          <a:xfrm>
            <a:off x="6446838" y="2222500"/>
            <a:ext cx="15144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38928" name="Group 16"/>
          <p:cNvGrpSpPr>
            <a:grpSpLocks/>
          </p:cNvGrpSpPr>
          <p:nvPr/>
        </p:nvGrpSpPr>
        <p:grpSpPr bwMode="auto">
          <a:xfrm>
            <a:off x="6484938" y="1773238"/>
            <a:ext cx="2160587" cy="939800"/>
            <a:chOff x="747" y="3501"/>
            <a:chExt cx="1361" cy="592"/>
          </a:xfrm>
        </p:grpSpPr>
        <p:sp>
          <p:nvSpPr>
            <p:cNvPr id="38924" name="Text Box 12"/>
            <p:cNvSpPr txBox="1">
              <a:spLocks noChangeArrowheads="1"/>
            </p:cNvSpPr>
            <p:nvPr/>
          </p:nvSpPr>
          <p:spPr bwMode="auto">
            <a:xfrm>
              <a:off x="747" y="3501"/>
              <a:ext cx="910" cy="288"/>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Top width</a:t>
              </a:r>
            </a:p>
          </p:txBody>
        </p:sp>
        <p:sp>
          <p:nvSpPr>
            <p:cNvPr id="38926" name="Text Box 14"/>
            <p:cNvSpPr txBox="1">
              <a:spLocks noChangeArrowheads="1"/>
            </p:cNvSpPr>
            <p:nvPr/>
          </p:nvSpPr>
          <p:spPr bwMode="auto">
            <a:xfrm>
              <a:off x="896" y="3805"/>
              <a:ext cx="638" cy="288"/>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Height</a:t>
              </a:r>
            </a:p>
          </p:txBody>
        </p:sp>
        <p:sp>
          <p:nvSpPr>
            <p:cNvPr id="38927" name="Text Box 15"/>
            <p:cNvSpPr txBox="1">
              <a:spLocks noChangeArrowheads="1"/>
            </p:cNvSpPr>
            <p:nvPr/>
          </p:nvSpPr>
          <p:spPr bwMode="auto">
            <a:xfrm>
              <a:off x="1740" y="3655"/>
              <a:ext cx="368" cy="288"/>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&lt; 5</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89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54" name="Freeform 18"/>
          <p:cNvSpPr>
            <a:spLocks/>
          </p:cNvSpPr>
          <p:nvPr/>
        </p:nvSpPr>
        <p:spPr bwMode="auto">
          <a:xfrm>
            <a:off x="1011238" y="4386263"/>
            <a:ext cx="3527425" cy="1905000"/>
          </a:xfrm>
          <a:custGeom>
            <a:avLst/>
            <a:gdLst/>
            <a:ahLst/>
            <a:cxnLst>
              <a:cxn ang="0">
                <a:pos x="0" y="0"/>
              </a:cxn>
              <a:cxn ang="0">
                <a:pos x="3" y="1181"/>
              </a:cxn>
              <a:cxn ang="0">
                <a:pos x="1046" y="1200"/>
              </a:cxn>
              <a:cxn ang="0">
                <a:pos x="2222" y="0"/>
              </a:cxn>
              <a:cxn ang="0">
                <a:pos x="0" y="0"/>
              </a:cxn>
            </a:cxnLst>
            <a:rect l="0" t="0" r="r" b="b"/>
            <a:pathLst>
              <a:path w="2222" h="1200">
                <a:moveTo>
                  <a:pt x="0" y="0"/>
                </a:moveTo>
                <a:lnTo>
                  <a:pt x="3" y="1181"/>
                </a:lnTo>
                <a:lnTo>
                  <a:pt x="1046" y="1200"/>
                </a:lnTo>
                <a:lnTo>
                  <a:pt x="2222" y="0"/>
                </a:lnTo>
                <a:lnTo>
                  <a:pt x="0" y="0"/>
                </a:lnTo>
                <a:close/>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sp>
        <p:nvSpPr>
          <p:cNvPr id="39938" name="Rectangle 2"/>
          <p:cNvSpPr>
            <a:spLocks noGrp="1" noChangeArrowheads="1"/>
          </p:cNvSpPr>
          <p:nvPr>
            <p:ph type="title"/>
          </p:nvPr>
        </p:nvSpPr>
        <p:spPr>
          <a:noFill/>
          <a:ln/>
          <a:effectLst/>
        </p:spPr>
        <p:txBody>
          <a:bodyPr lIns="90488" tIns="44450" rIns="90488" bIns="44450" anchor="b"/>
          <a:lstStyle/>
          <a:p>
            <a:r>
              <a:rPr lang="en-US"/>
              <a:t>Buttress</a:t>
            </a:r>
          </a:p>
        </p:txBody>
      </p:sp>
      <p:sp>
        <p:nvSpPr>
          <p:cNvPr id="39939" name="Rectangle 3"/>
          <p:cNvSpPr>
            <a:spLocks noGrp="1" noChangeArrowheads="1"/>
          </p:cNvSpPr>
          <p:nvPr>
            <p:ph type="body" idx="1"/>
          </p:nvPr>
        </p:nvSpPr>
        <p:spPr>
          <a:xfrm>
            <a:off x="749300" y="1711325"/>
            <a:ext cx="7772400" cy="4114800"/>
          </a:xfrm>
          <a:noFill/>
          <a:ln/>
        </p:spPr>
        <p:txBody>
          <a:bodyPr lIns="90488" tIns="44450" rIns="90488" bIns="44450"/>
          <a:lstStyle/>
          <a:p>
            <a:r>
              <a:rPr lang="en-US" sz="2800"/>
              <a:t>Hollow gravity dam</a:t>
            </a:r>
          </a:p>
          <a:p>
            <a:r>
              <a:rPr lang="en-US" sz="2800"/>
              <a:t>Weight of the water above the sloping face provides stability</a:t>
            </a:r>
          </a:p>
          <a:p>
            <a:r>
              <a:rPr lang="en-US" sz="2800"/>
              <a:t>Use 30-40% of concrete needed for a gravity dam</a:t>
            </a:r>
          </a:p>
          <a:p>
            <a:r>
              <a:rPr lang="en-US" sz="2800"/>
              <a:t>Require much more form work</a:t>
            </a:r>
          </a:p>
        </p:txBody>
      </p:sp>
      <p:sp>
        <p:nvSpPr>
          <p:cNvPr id="39940" name="Freeform 4" descr="Light downward diagonal"/>
          <p:cNvSpPr>
            <a:spLocks/>
          </p:cNvSpPr>
          <p:nvPr/>
        </p:nvSpPr>
        <p:spPr bwMode="auto">
          <a:xfrm>
            <a:off x="2640013" y="4049713"/>
            <a:ext cx="2292350" cy="2797175"/>
          </a:xfrm>
          <a:custGeom>
            <a:avLst/>
            <a:gdLst/>
            <a:ahLst/>
            <a:cxnLst>
              <a:cxn ang="0">
                <a:pos x="0" y="1400"/>
              </a:cxn>
              <a:cxn ang="0">
                <a:pos x="1313" y="96"/>
              </a:cxn>
              <a:cxn ang="0">
                <a:pos x="1313" y="0"/>
              </a:cxn>
              <a:cxn ang="0">
                <a:pos x="1339" y="0"/>
              </a:cxn>
              <a:cxn ang="0">
                <a:pos x="1339" y="96"/>
              </a:cxn>
              <a:cxn ang="0">
                <a:pos x="1417" y="96"/>
              </a:cxn>
              <a:cxn ang="0">
                <a:pos x="1417" y="0"/>
              </a:cxn>
              <a:cxn ang="0">
                <a:pos x="1443" y="0"/>
              </a:cxn>
              <a:cxn ang="0">
                <a:pos x="1443" y="96"/>
              </a:cxn>
              <a:cxn ang="0">
                <a:pos x="1443" y="131"/>
              </a:cxn>
              <a:cxn ang="0">
                <a:pos x="1339" y="131"/>
              </a:cxn>
              <a:cxn ang="0">
                <a:pos x="234" y="1374"/>
              </a:cxn>
              <a:cxn ang="0">
                <a:pos x="304" y="1374"/>
              </a:cxn>
              <a:cxn ang="0">
                <a:pos x="304" y="1757"/>
              </a:cxn>
              <a:cxn ang="0">
                <a:pos x="26" y="1761"/>
              </a:cxn>
              <a:cxn ang="0">
                <a:pos x="0" y="1400"/>
              </a:cxn>
            </a:cxnLst>
            <a:rect l="0" t="0" r="r" b="b"/>
            <a:pathLst>
              <a:path w="1444" h="1762">
                <a:moveTo>
                  <a:pt x="0" y="1400"/>
                </a:moveTo>
                <a:lnTo>
                  <a:pt x="1313" y="96"/>
                </a:lnTo>
                <a:lnTo>
                  <a:pt x="1313" y="0"/>
                </a:lnTo>
                <a:lnTo>
                  <a:pt x="1339" y="0"/>
                </a:lnTo>
                <a:lnTo>
                  <a:pt x="1339" y="96"/>
                </a:lnTo>
                <a:lnTo>
                  <a:pt x="1417" y="96"/>
                </a:lnTo>
                <a:lnTo>
                  <a:pt x="1417" y="0"/>
                </a:lnTo>
                <a:lnTo>
                  <a:pt x="1443" y="0"/>
                </a:lnTo>
                <a:lnTo>
                  <a:pt x="1443" y="96"/>
                </a:lnTo>
                <a:lnTo>
                  <a:pt x="1443" y="131"/>
                </a:lnTo>
                <a:lnTo>
                  <a:pt x="1339" y="131"/>
                </a:lnTo>
                <a:lnTo>
                  <a:pt x="234" y="1374"/>
                </a:lnTo>
                <a:lnTo>
                  <a:pt x="304" y="1374"/>
                </a:lnTo>
                <a:lnTo>
                  <a:pt x="304" y="1757"/>
                </a:lnTo>
                <a:lnTo>
                  <a:pt x="26" y="1761"/>
                </a:lnTo>
                <a:lnTo>
                  <a:pt x="0" y="1400"/>
                </a:lnTo>
              </a:path>
            </a:pathLst>
          </a:custGeom>
          <a:pattFill prst="ltDn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9941" name="Line 5"/>
          <p:cNvSpPr>
            <a:spLocks noChangeShapeType="1"/>
          </p:cNvSpPr>
          <p:nvPr/>
        </p:nvSpPr>
        <p:spPr bwMode="auto">
          <a:xfrm flipH="1" flipV="1">
            <a:off x="976313" y="4375150"/>
            <a:ext cx="3548062" cy="0"/>
          </a:xfrm>
          <a:prstGeom prst="line">
            <a:avLst/>
          </a:prstGeom>
          <a:noFill/>
          <a:ln w="12700">
            <a:solidFill>
              <a:schemeClr val="tx1"/>
            </a:solidFill>
            <a:round/>
            <a:headEnd/>
            <a:tailEnd/>
          </a:ln>
          <a:effectLst/>
        </p:spPr>
        <p:txBody>
          <a:bodyPr wrap="none" anchor="ctr"/>
          <a:lstStyle/>
          <a:p>
            <a:endParaRPr lang="en-US"/>
          </a:p>
        </p:txBody>
      </p:sp>
      <p:sp>
        <p:nvSpPr>
          <p:cNvPr id="39942" name="AutoShape 6"/>
          <p:cNvSpPr>
            <a:spLocks noChangeArrowheads="1"/>
          </p:cNvSpPr>
          <p:nvPr/>
        </p:nvSpPr>
        <p:spPr bwMode="auto">
          <a:xfrm rot="10800000" flipH="1">
            <a:off x="1970088" y="4138613"/>
            <a:ext cx="263525" cy="22225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sp>
        <p:nvSpPr>
          <p:cNvPr id="39943" name="Rectangle 7"/>
          <p:cNvSpPr>
            <a:spLocks noChangeArrowheads="1"/>
          </p:cNvSpPr>
          <p:nvPr/>
        </p:nvSpPr>
        <p:spPr bwMode="auto">
          <a:xfrm>
            <a:off x="2259013" y="6278563"/>
            <a:ext cx="1201737" cy="560387"/>
          </a:xfrm>
          <a:prstGeom prst="rect">
            <a:avLst/>
          </a:prstGeom>
          <a:solidFill>
            <a:schemeClr val="bg1"/>
          </a:solidFill>
          <a:ln w="12700">
            <a:noFill/>
            <a:miter lim="800000"/>
            <a:headEnd/>
            <a:tailEnd/>
          </a:ln>
          <a:effectLst/>
        </p:spPr>
        <p:txBody>
          <a:bodyPr wrap="none" anchor="ctr"/>
          <a:lstStyle/>
          <a:p>
            <a:endParaRPr lang="en-US"/>
          </a:p>
        </p:txBody>
      </p:sp>
      <p:sp>
        <p:nvSpPr>
          <p:cNvPr id="39944" name="Freeform 8" descr="Light downward diagonal"/>
          <p:cNvSpPr>
            <a:spLocks/>
          </p:cNvSpPr>
          <p:nvPr/>
        </p:nvSpPr>
        <p:spPr bwMode="auto">
          <a:xfrm>
            <a:off x="1079500" y="6203950"/>
            <a:ext cx="6462713" cy="636588"/>
          </a:xfrm>
          <a:custGeom>
            <a:avLst/>
            <a:gdLst/>
            <a:ahLst/>
            <a:cxnLst>
              <a:cxn ang="0">
                <a:pos x="52" y="35"/>
              </a:cxn>
              <a:cxn ang="0">
                <a:pos x="122" y="35"/>
              </a:cxn>
              <a:cxn ang="0">
                <a:pos x="191" y="35"/>
              </a:cxn>
              <a:cxn ang="0">
                <a:pos x="261" y="52"/>
              </a:cxn>
              <a:cxn ang="0">
                <a:pos x="330" y="43"/>
              </a:cxn>
              <a:cxn ang="0">
                <a:pos x="400" y="61"/>
              </a:cxn>
              <a:cxn ang="0">
                <a:pos x="470" y="35"/>
              </a:cxn>
              <a:cxn ang="0">
                <a:pos x="539" y="35"/>
              </a:cxn>
              <a:cxn ang="0">
                <a:pos x="617" y="43"/>
              </a:cxn>
              <a:cxn ang="0">
                <a:pos x="678" y="35"/>
              </a:cxn>
              <a:cxn ang="0">
                <a:pos x="748" y="43"/>
              </a:cxn>
              <a:cxn ang="0">
                <a:pos x="817" y="26"/>
              </a:cxn>
              <a:cxn ang="0">
                <a:pos x="887" y="52"/>
              </a:cxn>
              <a:cxn ang="0">
                <a:pos x="965" y="52"/>
              </a:cxn>
              <a:cxn ang="0">
                <a:pos x="1000" y="87"/>
              </a:cxn>
              <a:cxn ang="0">
                <a:pos x="1026" y="156"/>
              </a:cxn>
              <a:cxn ang="0">
                <a:pos x="1035" y="226"/>
              </a:cxn>
              <a:cxn ang="0">
                <a:pos x="1035" y="295"/>
              </a:cxn>
              <a:cxn ang="0">
                <a:pos x="1035" y="365"/>
              </a:cxn>
              <a:cxn ang="0">
                <a:pos x="1104" y="391"/>
              </a:cxn>
              <a:cxn ang="0">
                <a:pos x="1165" y="322"/>
              </a:cxn>
              <a:cxn ang="0">
                <a:pos x="1183" y="243"/>
              </a:cxn>
              <a:cxn ang="0">
                <a:pos x="1174" y="174"/>
              </a:cxn>
              <a:cxn ang="0">
                <a:pos x="1165" y="104"/>
              </a:cxn>
              <a:cxn ang="0">
                <a:pos x="1209" y="52"/>
              </a:cxn>
              <a:cxn ang="0">
                <a:pos x="1270" y="17"/>
              </a:cxn>
              <a:cxn ang="0">
                <a:pos x="1339" y="17"/>
              </a:cxn>
              <a:cxn ang="0">
                <a:pos x="1409" y="26"/>
              </a:cxn>
              <a:cxn ang="0">
                <a:pos x="1452" y="26"/>
              </a:cxn>
              <a:cxn ang="0">
                <a:pos x="1522" y="17"/>
              </a:cxn>
              <a:cxn ang="0">
                <a:pos x="1591" y="26"/>
              </a:cxn>
              <a:cxn ang="0">
                <a:pos x="1661" y="43"/>
              </a:cxn>
              <a:cxn ang="0">
                <a:pos x="1739" y="26"/>
              </a:cxn>
              <a:cxn ang="0">
                <a:pos x="1878" y="43"/>
              </a:cxn>
              <a:cxn ang="0">
                <a:pos x="1948" y="43"/>
              </a:cxn>
              <a:cxn ang="0">
                <a:pos x="2017" y="43"/>
              </a:cxn>
              <a:cxn ang="0">
                <a:pos x="2087" y="35"/>
              </a:cxn>
              <a:cxn ang="0">
                <a:pos x="2165" y="26"/>
              </a:cxn>
              <a:cxn ang="0">
                <a:pos x="2252" y="26"/>
              </a:cxn>
              <a:cxn ang="0">
                <a:pos x="2322" y="9"/>
              </a:cxn>
              <a:cxn ang="0">
                <a:pos x="2409" y="35"/>
              </a:cxn>
              <a:cxn ang="0">
                <a:pos x="2496" y="9"/>
              </a:cxn>
              <a:cxn ang="0">
                <a:pos x="2565" y="17"/>
              </a:cxn>
              <a:cxn ang="0">
                <a:pos x="2643" y="43"/>
              </a:cxn>
              <a:cxn ang="0">
                <a:pos x="2713" y="69"/>
              </a:cxn>
              <a:cxn ang="0">
                <a:pos x="2783" y="69"/>
              </a:cxn>
              <a:cxn ang="0">
                <a:pos x="2861" y="43"/>
              </a:cxn>
              <a:cxn ang="0">
                <a:pos x="2939" y="35"/>
              </a:cxn>
              <a:cxn ang="0">
                <a:pos x="3026" y="35"/>
              </a:cxn>
              <a:cxn ang="0">
                <a:pos x="3104" y="35"/>
              </a:cxn>
              <a:cxn ang="0">
                <a:pos x="3174" y="35"/>
              </a:cxn>
              <a:cxn ang="0">
                <a:pos x="3252" y="35"/>
              </a:cxn>
              <a:cxn ang="0">
                <a:pos x="3322" y="43"/>
              </a:cxn>
              <a:cxn ang="0">
                <a:pos x="3391" y="43"/>
              </a:cxn>
              <a:cxn ang="0">
                <a:pos x="3461" y="35"/>
              </a:cxn>
              <a:cxn ang="0">
                <a:pos x="3530" y="17"/>
              </a:cxn>
              <a:cxn ang="0">
                <a:pos x="3600" y="26"/>
              </a:cxn>
              <a:cxn ang="0">
                <a:pos x="3670" y="26"/>
              </a:cxn>
              <a:cxn ang="0">
                <a:pos x="3748" y="17"/>
              </a:cxn>
              <a:cxn ang="0">
                <a:pos x="3817" y="26"/>
              </a:cxn>
              <a:cxn ang="0">
                <a:pos x="3887" y="35"/>
              </a:cxn>
              <a:cxn ang="0">
                <a:pos x="3965" y="43"/>
              </a:cxn>
              <a:cxn ang="0">
                <a:pos x="4043" y="61"/>
              </a:cxn>
            </a:cxnLst>
            <a:rect l="0" t="0" r="r" b="b"/>
            <a:pathLst>
              <a:path w="4071" h="401">
                <a:moveTo>
                  <a:pt x="0" y="35"/>
                </a:moveTo>
                <a:lnTo>
                  <a:pt x="17" y="35"/>
                </a:lnTo>
                <a:lnTo>
                  <a:pt x="35" y="26"/>
                </a:lnTo>
                <a:lnTo>
                  <a:pt x="52" y="35"/>
                </a:lnTo>
                <a:lnTo>
                  <a:pt x="70" y="35"/>
                </a:lnTo>
                <a:lnTo>
                  <a:pt x="87" y="35"/>
                </a:lnTo>
                <a:lnTo>
                  <a:pt x="104" y="26"/>
                </a:lnTo>
                <a:lnTo>
                  <a:pt x="122" y="35"/>
                </a:lnTo>
                <a:lnTo>
                  <a:pt x="139" y="43"/>
                </a:lnTo>
                <a:lnTo>
                  <a:pt x="157" y="35"/>
                </a:lnTo>
                <a:lnTo>
                  <a:pt x="174" y="35"/>
                </a:lnTo>
                <a:lnTo>
                  <a:pt x="191" y="35"/>
                </a:lnTo>
                <a:lnTo>
                  <a:pt x="209" y="35"/>
                </a:lnTo>
                <a:lnTo>
                  <a:pt x="226" y="52"/>
                </a:lnTo>
                <a:lnTo>
                  <a:pt x="243" y="52"/>
                </a:lnTo>
                <a:lnTo>
                  <a:pt x="261" y="52"/>
                </a:lnTo>
                <a:lnTo>
                  <a:pt x="278" y="43"/>
                </a:lnTo>
                <a:lnTo>
                  <a:pt x="296" y="43"/>
                </a:lnTo>
                <a:lnTo>
                  <a:pt x="313" y="43"/>
                </a:lnTo>
                <a:lnTo>
                  <a:pt x="330" y="43"/>
                </a:lnTo>
                <a:lnTo>
                  <a:pt x="348" y="43"/>
                </a:lnTo>
                <a:lnTo>
                  <a:pt x="365" y="61"/>
                </a:lnTo>
                <a:lnTo>
                  <a:pt x="383" y="61"/>
                </a:lnTo>
                <a:lnTo>
                  <a:pt x="400" y="61"/>
                </a:lnTo>
                <a:lnTo>
                  <a:pt x="417" y="61"/>
                </a:lnTo>
                <a:lnTo>
                  <a:pt x="435" y="52"/>
                </a:lnTo>
                <a:lnTo>
                  <a:pt x="452" y="43"/>
                </a:lnTo>
                <a:lnTo>
                  <a:pt x="470" y="35"/>
                </a:lnTo>
                <a:lnTo>
                  <a:pt x="487" y="35"/>
                </a:lnTo>
                <a:lnTo>
                  <a:pt x="504" y="35"/>
                </a:lnTo>
                <a:lnTo>
                  <a:pt x="522" y="35"/>
                </a:lnTo>
                <a:lnTo>
                  <a:pt x="539" y="35"/>
                </a:lnTo>
                <a:lnTo>
                  <a:pt x="557" y="43"/>
                </a:lnTo>
                <a:lnTo>
                  <a:pt x="583" y="52"/>
                </a:lnTo>
                <a:lnTo>
                  <a:pt x="600" y="43"/>
                </a:lnTo>
                <a:lnTo>
                  <a:pt x="617" y="43"/>
                </a:lnTo>
                <a:lnTo>
                  <a:pt x="635" y="35"/>
                </a:lnTo>
                <a:lnTo>
                  <a:pt x="652" y="26"/>
                </a:lnTo>
                <a:lnTo>
                  <a:pt x="670" y="17"/>
                </a:lnTo>
                <a:lnTo>
                  <a:pt x="678" y="35"/>
                </a:lnTo>
                <a:lnTo>
                  <a:pt x="696" y="35"/>
                </a:lnTo>
                <a:lnTo>
                  <a:pt x="713" y="43"/>
                </a:lnTo>
                <a:lnTo>
                  <a:pt x="730" y="43"/>
                </a:lnTo>
                <a:lnTo>
                  <a:pt x="748" y="43"/>
                </a:lnTo>
                <a:lnTo>
                  <a:pt x="765" y="43"/>
                </a:lnTo>
                <a:lnTo>
                  <a:pt x="783" y="35"/>
                </a:lnTo>
                <a:lnTo>
                  <a:pt x="800" y="35"/>
                </a:lnTo>
                <a:lnTo>
                  <a:pt x="817" y="26"/>
                </a:lnTo>
                <a:lnTo>
                  <a:pt x="835" y="26"/>
                </a:lnTo>
                <a:lnTo>
                  <a:pt x="852" y="26"/>
                </a:lnTo>
                <a:lnTo>
                  <a:pt x="870" y="43"/>
                </a:lnTo>
                <a:lnTo>
                  <a:pt x="887" y="52"/>
                </a:lnTo>
                <a:lnTo>
                  <a:pt x="913" y="52"/>
                </a:lnTo>
                <a:lnTo>
                  <a:pt x="930" y="52"/>
                </a:lnTo>
                <a:lnTo>
                  <a:pt x="948" y="52"/>
                </a:lnTo>
                <a:lnTo>
                  <a:pt x="965" y="52"/>
                </a:lnTo>
                <a:lnTo>
                  <a:pt x="983" y="52"/>
                </a:lnTo>
                <a:lnTo>
                  <a:pt x="1000" y="52"/>
                </a:lnTo>
                <a:lnTo>
                  <a:pt x="1000" y="69"/>
                </a:lnTo>
                <a:lnTo>
                  <a:pt x="1000" y="87"/>
                </a:lnTo>
                <a:lnTo>
                  <a:pt x="1009" y="104"/>
                </a:lnTo>
                <a:lnTo>
                  <a:pt x="1017" y="122"/>
                </a:lnTo>
                <a:lnTo>
                  <a:pt x="1026" y="139"/>
                </a:lnTo>
                <a:lnTo>
                  <a:pt x="1026" y="156"/>
                </a:lnTo>
                <a:lnTo>
                  <a:pt x="1026" y="174"/>
                </a:lnTo>
                <a:lnTo>
                  <a:pt x="1035" y="191"/>
                </a:lnTo>
                <a:lnTo>
                  <a:pt x="1035" y="209"/>
                </a:lnTo>
                <a:lnTo>
                  <a:pt x="1035" y="226"/>
                </a:lnTo>
                <a:lnTo>
                  <a:pt x="1043" y="243"/>
                </a:lnTo>
                <a:lnTo>
                  <a:pt x="1043" y="261"/>
                </a:lnTo>
                <a:lnTo>
                  <a:pt x="1035" y="278"/>
                </a:lnTo>
                <a:lnTo>
                  <a:pt x="1035" y="295"/>
                </a:lnTo>
                <a:lnTo>
                  <a:pt x="1035" y="313"/>
                </a:lnTo>
                <a:lnTo>
                  <a:pt x="1035" y="330"/>
                </a:lnTo>
                <a:lnTo>
                  <a:pt x="1035" y="348"/>
                </a:lnTo>
                <a:lnTo>
                  <a:pt x="1035" y="365"/>
                </a:lnTo>
                <a:lnTo>
                  <a:pt x="1052" y="382"/>
                </a:lnTo>
                <a:lnTo>
                  <a:pt x="1070" y="391"/>
                </a:lnTo>
                <a:lnTo>
                  <a:pt x="1087" y="400"/>
                </a:lnTo>
                <a:lnTo>
                  <a:pt x="1104" y="391"/>
                </a:lnTo>
                <a:lnTo>
                  <a:pt x="1139" y="365"/>
                </a:lnTo>
                <a:lnTo>
                  <a:pt x="1157" y="356"/>
                </a:lnTo>
                <a:lnTo>
                  <a:pt x="1165" y="339"/>
                </a:lnTo>
                <a:lnTo>
                  <a:pt x="1165" y="322"/>
                </a:lnTo>
                <a:lnTo>
                  <a:pt x="1165" y="304"/>
                </a:lnTo>
                <a:lnTo>
                  <a:pt x="1165" y="287"/>
                </a:lnTo>
                <a:lnTo>
                  <a:pt x="1174" y="269"/>
                </a:lnTo>
                <a:lnTo>
                  <a:pt x="1183" y="243"/>
                </a:lnTo>
                <a:lnTo>
                  <a:pt x="1183" y="226"/>
                </a:lnTo>
                <a:lnTo>
                  <a:pt x="1183" y="209"/>
                </a:lnTo>
                <a:lnTo>
                  <a:pt x="1174" y="191"/>
                </a:lnTo>
                <a:lnTo>
                  <a:pt x="1174" y="174"/>
                </a:lnTo>
                <a:lnTo>
                  <a:pt x="1165" y="156"/>
                </a:lnTo>
                <a:lnTo>
                  <a:pt x="1165" y="139"/>
                </a:lnTo>
                <a:lnTo>
                  <a:pt x="1165" y="122"/>
                </a:lnTo>
                <a:lnTo>
                  <a:pt x="1165" y="104"/>
                </a:lnTo>
                <a:lnTo>
                  <a:pt x="1174" y="87"/>
                </a:lnTo>
                <a:lnTo>
                  <a:pt x="1191" y="78"/>
                </a:lnTo>
                <a:lnTo>
                  <a:pt x="1191" y="61"/>
                </a:lnTo>
                <a:lnTo>
                  <a:pt x="1209" y="52"/>
                </a:lnTo>
                <a:lnTo>
                  <a:pt x="1226" y="43"/>
                </a:lnTo>
                <a:lnTo>
                  <a:pt x="1235" y="26"/>
                </a:lnTo>
                <a:lnTo>
                  <a:pt x="1252" y="26"/>
                </a:lnTo>
                <a:lnTo>
                  <a:pt x="1270" y="17"/>
                </a:lnTo>
                <a:lnTo>
                  <a:pt x="1287" y="17"/>
                </a:lnTo>
                <a:lnTo>
                  <a:pt x="1304" y="26"/>
                </a:lnTo>
                <a:lnTo>
                  <a:pt x="1322" y="26"/>
                </a:lnTo>
                <a:lnTo>
                  <a:pt x="1339" y="17"/>
                </a:lnTo>
                <a:lnTo>
                  <a:pt x="1357" y="26"/>
                </a:lnTo>
                <a:lnTo>
                  <a:pt x="1374" y="35"/>
                </a:lnTo>
                <a:lnTo>
                  <a:pt x="1391" y="26"/>
                </a:lnTo>
                <a:lnTo>
                  <a:pt x="1409" y="26"/>
                </a:lnTo>
                <a:lnTo>
                  <a:pt x="1409" y="35"/>
                </a:lnTo>
                <a:lnTo>
                  <a:pt x="1417" y="17"/>
                </a:lnTo>
                <a:lnTo>
                  <a:pt x="1435" y="26"/>
                </a:lnTo>
                <a:lnTo>
                  <a:pt x="1452" y="26"/>
                </a:lnTo>
                <a:lnTo>
                  <a:pt x="1470" y="17"/>
                </a:lnTo>
                <a:lnTo>
                  <a:pt x="1487" y="17"/>
                </a:lnTo>
                <a:lnTo>
                  <a:pt x="1504" y="17"/>
                </a:lnTo>
                <a:lnTo>
                  <a:pt x="1522" y="17"/>
                </a:lnTo>
                <a:lnTo>
                  <a:pt x="1539" y="26"/>
                </a:lnTo>
                <a:lnTo>
                  <a:pt x="1557" y="35"/>
                </a:lnTo>
                <a:lnTo>
                  <a:pt x="1574" y="26"/>
                </a:lnTo>
                <a:lnTo>
                  <a:pt x="1591" y="26"/>
                </a:lnTo>
                <a:lnTo>
                  <a:pt x="1609" y="26"/>
                </a:lnTo>
                <a:lnTo>
                  <a:pt x="1626" y="17"/>
                </a:lnTo>
                <a:lnTo>
                  <a:pt x="1643" y="26"/>
                </a:lnTo>
                <a:lnTo>
                  <a:pt x="1661" y="43"/>
                </a:lnTo>
                <a:lnTo>
                  <a:pt x="1678" y="35"/>
                </a:lnTo>
                <a:lnTo>
                  <a:pt x="1704" y="26"/>
                </a:lnTo>
                <a:lnTo>
                  <a:pt x="1722" y="26"/>
                </a:lnTo>
                <a:lnTo>
                  <a:pt x="1739" y="26"/>
                </a:lnTo>
                <a:lnTo>
                  <a:pt x="1757" y="35"/>
                </a:lnTo>
                <a:lnTo>
                  <a:pt x="1774" y="35"/>
                </a:lnTo>
                <a:lnTo>
                  <a:pt x="1843" y="35"/>
                </a:lnTo>
                <a:lnTo>
                  <a:pt x="1878" y="43"/>
                </a:lnTo>
                <a:lnTo>
                  <a:pt x="1896" y="43"/>
                </a:lnTo>
                <a:lnTo>
                  <a:pt x="1913" y="52"/>
                </a:lnTo>
                <a:lnTo>
                  <a:pt x="1930" y="52"/>
                </a:lnTo>
                <a:lnTo>
                  <a:pt x="1948" y="43"/>
                </a:lnTo>
                <a:lnTo>
                  <a:pt x="1965" y="43"/>
                </a:lnTo>
                <a:lnTo>
                  <a:pt x="1983" y="43"/>
                </a:lnTo>
                <a:lnTo>
                  <a:pt x="2000" y="43"/>
                </a:lnTo>
                <a:lnTo>
                  <a:pt x="2017" y="43"/>
                </a:lnTo>
                <a:lnTo>
                  <a:pt x="2035" y="35"/>
                </a:lnTo>
                <a:lnTo>
                  <a:pt x="2052" y="35"/>
                </a:lnTo>
                <a:lnTo>
                  <a:pt x="2070" y="35"/>
                </a:lnTo>
                <a:lnTo>
                  <a:pt x="2087" y="35"/>
                </a:lnTo>
                <a:lnTo>
                  <a:pt x="2104" y="17"/>
                </a:lnTo>
                <a:lnTo>
                  <a:pt x="2122" y="17"/>
                </a:lnTo>
                <a:lnTo>
                  <a:pt x="2139" y="17"/>
                </a:lnTo>
                <a:lnTo>
                  <a:pt x="2165" y="26"/>
                </a:lnTo>
                <a:lnTo>
                  <a:pt x="2183" y="26"/>
                </a:lnTo>
                <a:lnTo>
                  <a:pt x="2209" y="26"/>
                </a:lnTo>
                <a:lnTo>
                  <a:pt x="2235" y="26"/>
                </a:lnTo>
                <a:lnTo>
                  <a:pt x="2252" y="26"/>
                </a:lnTo>
                <a:lnTo>
                  <a:pt x="2270" y="17"/>
                </a:lnTo>
                <a:lnTo>
                  <a:pt x="2287" y="17"/>
                </a:lnTo>
                <a:lnTo>
                  <a:pt x="2304" y="17"/>
                </a:lnTo>
                <a:lnTo>
                  <a:pt x="2322" y="9"/>
                </a:lnTo>
                <a:lnTo>
                  <a:pt x="2348" y="26"/>
                </a:lnTo>
                <a:lnTo>
                  <a:pt x="2365" y="26"/>
                </a:lnTo>
                <a:lnTo>
                  <a:pt x="2391" y="35"/>
                </a:lnTo>
                <a:lnTo>
                  <a:pt x="2409" y="35"/>
                </a:lnTo>
                <a:lnTo>
                  <a:pt x="2426" y="35"/>
                </a:lnTo>
                <a:lnTo>
                  <a:pt x="2452" y="26"/>
                </a:lnTo>
                <a:lnTo>
                  <a:pt x="2478" y="17"/>
                </a:lnTo>
                <a:lnTo>
                  <a:pt x="2496" y="9"/>
                </a:lnTo>
                <a:lnTo>
                  <a:pt x="2513" y="0"/>
                </a:lnTo>
                <a:lnTo>
                  <a:pt x="2530" y="0"/>
                </a:lnTo>
                <a:lnTo>
                  <a:pt x="2548" y="9"/>
                </a:lnTo>
                <a:lnTo>
                  <a:pt x="2565" y="17"/>
                </a:lnTo>
                <a:lnTo>
                  <a:pt x="2591" y="26"/>
                </a:lnTo>
                <a:lnTo>
                  <a:pt x="2609" y="26"/>
                </a:lnTo>
                <a:lnTo>
                  <a:pt x="2626" y="35"/>
                </a:lnTo>
                <a:lnTo>
                  <a:pt x="2643" y="43"/>
                </a:lnTo>
                <a:lnTo>
                  <a:pt x="2661" y="43"/>
                </a:lnTo>
                <a:lnTo>
                  <a:pt x="2678" y="61"/>
                </a:lnTo>
                <a:lnTo>
                  <a:pt x="2696" y="61"/>
                </a:lnTo>
                <a:lnTo>
                  <a:pt x="2713" y="69"/>
                </a:lnTo>
                <a:lnTo>
                  <a:pt x="2730" y="69"/>
                </a:lnTo>
                <a:lnTo>
                  <a:pt x="2748" y="69"/>
                </a:lnTo>
                <a:lnTo>
                  <a:pt x="2765" y="69"/>
                </a:lnTo>
                <a:lnTo>
                  <a:pt x="2783" y="69"/>
                </a:lnTo>
                <a:lnTo>
                  <a:pt x="2800" y="61"/>
                </a:lnTo>
                <a:lnTo>
                  <a:pt x="2826" y="61"/>
                </a:lnTo>
                <a:lnTo>
                  <a:pt x="2843" y="52"/>
                </a:lnTo>
                <a:lnTo>
                  <a:pt x="2861" y="43"/>
                </a:lnTo>
                <a:lnTo>
                  <a:pt x="2878" y="43"/>
                </a:lnTo>
                <a:lnTo>
                  <a:pt x="2896" y="43"/>
                </a:lnTo>
                <a:lnTo>
                  <a:pt x="2922" y="43"/>
                </a:lnTo>
                <a:lnTo>
                  <a:pt x="2939" y="35"/>
                </a:lnTo>
                <a:lnTo>
                  <a:pt x="2965" y="35"/>
                </a:lnTo>
                <a:lnTo>
                  <a:pt x="2983" y="35"/>
                </a:lnTo>
                <a:lnTo>
                  <a:pt x="3000" y="35"/>
                </a:lnTo>
                <a:lnTo>
                  <a:pt x="3026" y="35"/>
                </a:lnTo>
                <a:lnTo>
                  <a:pt x="3043" y="35"/>
                </a:lnTo>
                <a:lnTo>
                  <a:pt x="3061" y="35"/>
                </a:lnTo>
                <a:lnTo>
                  <a:pt x="3087" y="35"/>
                </a:lnTo>
                <a:lnTo>
                  <a:pt x="3104" y="35"/>
                </a:lnTo>
                <a:lnTo>
                  <a:pt x="3122" y="35"/>
                </a:lnTo>
                <a:lnTo>
                  <a:pt x="3139" y="35"/>
                </a:lnTo>
                <a:lnTo>
                  <a:pt x="3157" y="35"/>
                </a:lnTo>
                <a:lnTo>
                  <a:pt x="3174" y="35"/>
                </a:lnTo>
                <a:lnTo>
                  <a:pt x="3191" y="35"/>
                </a:lnTo>
                <a:lnTo>
                  <a:pt x="3209" y="26"/>
                </a:lnTo>
                <a:lnTo>
                  <a:pt x="3226" y="26"/>
                </a:lnTo>
                <a:lnTo>
                  <a:pt x="3252" y="35"/>
                </a:lnTo>
                <a:lnTo>
                  <a:pt x="3270" y="35"/>
                </a:lnTo>
                <a:lnTo>
                  <a:pt x="3287" y="35"/>
                </a:lnTo>
                <a:lnTo>
                  <a:pt x="3304" y="43"/>
                </a:lnTo>
                <a:lnTo>
                  <a:pt x="3322" y="43"/>
                </a:lnTo>
                <a:lnTo>
                  <a:pt x="3339" y="43"/>
                </a:lnTo>
                <a:lnTo>
                  <a:pt x="3357" y="43"/>
                </a:lnTo>
                <a:lnTo>
                  <a:pt x="3374" y="43"/>
                </a:lnTo>
                <a:lnTo>
                  <a:pt x="3391" y="43"/>
                </a:lnTo>
                <a:lnTo>
                  <a:pt x="3409" y="43"/>
                </a:lnTo>
                <a:lnTo>
                  <a:pt x="3426" y="43"/>
                </a:lnTo>
                <a:lnTo>
                  <a:pt x="3443" y="43"/>
                </a:lnTo>
                <a:lnTo>
                  <a:pt x="3461" y="35"/>
                </a:lnTo>
                <a:lnTo>
                  <a:pt x="3478" y="26"/>
                </a:lnTo>
                <a:lnTo>
                  <a:pt x="3496" y="26"/>
                </a:lnTo>
                <a:lnTo>
                  <a:pt x="3513" y="17"/>
                </a:lnTo>
                <a:lnTo>
                  <a:pt x="3530" y="17"/>
                </a:lnTo>
                <a:lnTo>
                  <a:pt x="3548" y="17"/>
                </a:lnTo>
                <a:lnTo>
                  <a:pt x="3565" y="26"/>
                </a:lnTo>
                <a:lnTo>
                  <a:pt x="3583" y="26"/>
                </a:lnTo>
                <a:lnTo>
                  <a:pt x="3600" y="26"/>
                </a:lnTo>
                <a:lnTo>
                  <a:pt x="3617" y="26"/>
                </a:lnTo>
                <a:lnTo>
                  <a:pt x="3635" y="26"/>
                </a:lnTo>
                <a:lnTo>
                  <a:pt x="3652" y="26"/>
                </a:lnTo>
                <a:lnTo>
                  <a:pt x="3670" y="26"/>
                </a:lnTo>
                <a:lnTo>
                  <a:pt x="3687" y="26"/>
                </a:lnTo>
                <a:lnTo>
                  <a:pt x="3713" y="26"/>
                </a:lnTo>
                <a:lnTo>
                  <a:pt x="3730" y="26"/>
                </a:lnTo>
                <a:lnTo>
                  <a:pt x="3748" y="17"/>
                </a:lnTo>
                <a:lnTo>
                  <a:pt x="3765" y="17"/>
                </a:lnTo>
                <a:lnTo>
                  <a:pt x="3783" y="17"/>
                </a:lnTo>
                <a:lnTo>
                  <a:pt x="3800" y="17"/>
                </a:lnTo>
                <a:lnTo>
                  <a:pt x="3817" y="26"/>
                </a:lnTo>
                <a:lnTo>
                  <a:pt x="3835" y="35"/>
                </a:lnTo>
                <a:lnTo>
                  <a:pt x="3852" y="35"/>
                </a:lnTo>
                <a:lnTo>
                  <a:pt x="3870" y="35"/>
                </a:lnTo>
                <a:lnTo>
                  <a:pt x="3887" y="35"/>
                </a:lnTo>
                <a:lnTo>
                  <a:pt x="3904" y="35"/>
                </a:lnTo>
                <a:lnTo>
                  <a:pt x="3930" y="35"/>
                </a:lnTo>
                <a:lnTo>
                  <a:pt x="3948" y="43"/>
                </a:lnTo>
                <a:lnTo>
                  <a:pt x="3965" y="43"/>
                </a:lnTo>
                <a:lnTo>
                  <a:pt x="3983" y="43"/>
                </a:lnTo>
                <a:lnTo>
                  <a:pt x="4009" y="52"/>
                </a:lnTo>
                <a:lnTo>
                  <a:pt x="4026" y="52"/>
                </a:lnTo>
                <a:lnTo>
                  <a:pt x="4043" y="61"/>
                </a:lnTo>
                <a:lnTo>
                  <a:pt x="4061" y="61"/>
                </a:lnTo>
                <a:lnTo>
                  <a:pt x="4070" y="43"/>
                </a:lnTo>
              </a:path>
            </a:pathLst>
          </a:custGeom>
          <a:pattFill prst="ltDnDiag">
            <a:fgClr>
              <a:schemeClr val="tx1"/>
            </a:fgClr>
            <a:bgClr>
              <a:schemeClr val="bg1"/>
            </a:bgClr>
          </a:pattFill>
          <a:ln w="12700" cap="rnd" cmpd="sng">
            <a:solidFill>
              <a:schemeClr val="tx1"/>
            </a:solidFill>
            <a:prstDash val="solid"/>
            <a:round/>
            <a:headEnd type="none" w="med" len="med"/>
            <a:tailEnd type="none" w="med" len="med"/>
          </a:ln>
          <a:effectLst/>
        </p:spPr>
        <p:txBody>
          <a:bodyPr/>
          <a:lstStyle/>
          <a:p>
            <a:endParaRPr lang="en-US"/>
          </a:p>
        </p:txBody>
      </p:sp>
      <p:sp>
        <p:nvSpPr>
          <p:cNvPr id="39945" name="Freeform 9"/>
          <p:cNvSpPr>
            <a:spLocks/>
          </p:cNvSpPr>
          <p:nvPr/>
        </p:nvSpPr>
        <p:spPr bwMode="auto">
          <a:xfrm>
            <a:off x="4930775" y="4270375"/>
            <a:ext cx="195263" cy="1962150"/>
          </a:xfrm>
          <a:custGeom>
            <a:avLst/>
            <a:gdLst/>
            <a:ahLst/>
            <a:cxnLst>
              <a:cxn ang="0">
                <a:pos x="0" y="0"/>
              </a:cxn>
              <a:cxn ang="0">
                <a:pos x="0" y="340"/>
              </a:cxn>
              <a:cxn ang="0">
                <a:pos x="122" y="1235"/>
              </a:cxn>
            </a:cxnLst>
            <a:rect l="0" t="0" r="r" b="b"/>
            <a:pathLst>
              <a:path w="123" h="1236">
                <a:moveTo>
                  <a:pt x="0" y="0"/>
                </a:moveTo>
                <a:lnTo>
                  <a:pt x="0" y="340"/>
                </a:lnTo>
                <a:lnTo>
                  <a:pt x="122" y="1235"/>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39946" name="Rectangle 10" descr="Light downward diagonal"/>
          <p:cNvSpPr>
            <a:spLocks noChangeArrowheads="1"/>
          </p:cNvSpPr>
          <p:nvPr/>
        </p:nvSpPr>
        <p:spPr bwMode="auto">
          <a:xfrm>
            <a:off x="4289425" y="5106988"/>
            <a:ext cx="41275" cy="41275"/>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9947" name="Rectangle 11" descr="Light downward diagonal"/>
          <p:cNvSpPr>
            <a:spLocks noChangeArrowheads="1"/>
          </p:cNvSpPr>
          <p:nvPr/>
        </p:nvSpPr>
        <p:spPr bwMode="auto">
          <a:xfrm>
            <a:off x="4703763" y="5106988"/>
            <a:ext cx="41275" cy="41275"/>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9948" name="Rectangle 12" descr="Light downward diagonal"/>
          <p:cNvSpPr>
            <a:spLocks noChangeArrowheads="1"/>
          </p:cNvSpPr>
          <p:nvPr/>
        </p:nvSpPr>
        <p:spPr bwMode="auto">
          <a:xfrm>
            <a:off x="4010025" y="5673725"/>
            <a:ext cx="41275" cy="41275"/>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9949" name="Rectangle 13" descr="Light downward diagonal"/>
          <p:cNvSpPr>
            <a:spLocks noChangeArrowheads="1"/>
          </p:cNvSpPr>
          <p:nvPr/>
        </p:nvSpPr>
        <p:spPr bwMode="auto">
          <a:xfrm>
            <a:off x="4727575" y="5688013"/>
            <a:ext cx="41275" cy="41275"/>
          </a:xfrm>
          <a:prstGeom prst="rect">
            <a:avLst/>
          </a:prstGeom>
          <a:pattFill prst="ltDnDiag">
            <a:fgClr>
              <a:schemeClr val="tx1"/>
            </a:fgClr>
            <a:bgClr>
              <a:schemeClr val="bg1"/>
            </a:bgClr>
          </a:pattFill>
          <a:ln w="12700">
            <a:solidFill>
              <a:schemeClr val="tx1"/>
            </a:solidFill>
            <a:miter lim="800000"/>
            <a:headEnd/>
            <a:tailEnd/>
          </a:ln>
          <a:effectLst/>
        </p:spPr>
        <p:txBody>
          <a:bodyPr wrap="none" anchor="ctr"/>
          <a:lstStyle/>
          <a:p>
            <a:endParaRPr lang="en-US"/>
          </a:p>
        </p:txBody>
      </p:sp>
      <p:sp>
        <p:nvSpPr>
          <p:cNvPr id="39950" name="Rectangle 14"/>
          <p:cNvSpPr>
            <a:spLocks noChangeArrowheads="1"/>
          </p:cNvSpPr>
          <p:nvPr/>
        </p:nvSpPr>
        <p:spPr bwMode="auto">
          <a:xfrm>
            <a:off x="4773613" y="5413375"/>
            <a:ext cx="841375" cy="454025"/>
          </a:xfrm>
          <a:prstGeom prst="rect">
            <a:avLst/>
          </a:prstGeom>
          <a:noFill/>
          <a:ln w="12700">
            <a:noFill/>
            <a:miter lim="800000"/>
            <a:headEnd/>
            <a:tailEnd/>
          </a:ln>
          <a:effectLst/>
        </p:spPr>
        <p:txBody>
          <a:bodyPr wrap="none" lIns="90488" tIns="44450" rIns="90488" bIns="44450">
            <a:spAutoFit/>
          </a:bodyPr>
          <a:lstStyle/>
          <a:p>
            <a:r>
              <a:rPr lang="en-US" sz="2400" b="0"/>
              <a:t>struts</a:t>
            </a:r>
          </a:p>
        </p:txBody>
      </p:sp>
      <p:sp>
        <p:nvSpPr>
          <p:cNvPr id="39951" name="Rectangle 15"/>
          <p:cNvSpPr>
            <a:spLocks noChangeArrowheads="1"/>
          </p:cNvSpPr>
          <p:nvPr/>
        </p:nvSpPr>
        <p:spPr bwMode="auto">
          <a:xfrm>
            <a:off x="104775" y="4835525"/>
            <a:ext cx="3105150" cy="454025"/>
          </a:xfrm>
          <a:prstGeom prst="rect">
            <a:avLst/>
          </a:prstGeom>
          <a:noFill/>
          <a:ln w="12700">
            <a:noFill/>
            <a:miter lim="800000"/>
            <a:headEnd/>
            <a:tailEnd/>
          </a:ln>
          <a:effectLst/>
        </p:spPr>
        <p:txBody>
          <a:bodyPr wrap="none" lIns="90488" tIns="44450" rIns="90488" bIns="44450">
            <a:spAutoFit/>
          </a:bodyPr>
          <a:lstStyle/>
          <a:p>
            <a:r>
              <a:rPr lang="en-US" sz="2400" b="0"/>
              <a:t>reinforced concrete slab</a:t>
            </a:r>
          </a:p>
        </p:txBody>
      </p:sp>
      <p:pic>
        <p:nvPicPr>
          <p:cNvPr id="39952" name="Picture 16"/>
          <p:cNvPicPr>
            <a:picLocks noChangeArrowheads="1"/>
          </p:cNvPicPr>
          <p:nvPr/>
        </p:nvPicPr>
        <p:blipFill>
          <a:blip r:embed="rId2" cstate="print"/>
          <a:srcRect/>
          <a:stretch>
            <a:fillRect/>
          </a:stretch>
        </p:blipFill>
        <p:spPr bwMode="auto">
          <a:xfrm>
            <a:off x="5899150" y="3775075"/>
            <a:ext cx="3038475" cy="2222500"/>
          </a:xfrm>
          <a:prstGeom prst="rect">
            <a:avLst/>
          </a:prstGeom>
          <a:noFill/>
          <a:ln w="12700">
            <a:noFill/>
            <a:miter lim="800000"/>
            <a:headEnd/>
            <a:tailEnd/>
          </a:ln>
          <a:effectLst/>
        </p:spPr>
      </p:pic>
      <p:sp>
        <p:nvSpPr>
          <p:cNvPr id="39955" name="Line 19"/>
          <p:cNvSpPr>
            <a:spLocks noChangeShapeType="1"/>
          </p:cNvSpPr>
          <p:nvPr/>
        </p:nvSpPr>
        <p:spPr bwMode="auto">
          <a:xfrm>
            <a:off x="3433763" y="5114925"/>
            <a:ext cx="282575" cy="8255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noFill/>
          <a:ln/>
          <a:effectLst/>
        </p:spPr>
        <p:txBody>
          <a:bodyPr lIns="90488" tIns="44450" rIns="90488" bIns="44450" anchor="b"/>
          <a:lstStyle/>
          <a:p>
            <a:r>
              <a:rPr lang="en-US"/>
              <a:t>Dam construction: river management</a:t>
            </a:r>
          </a:p>
        </p:txBody>
      </p:sp>
      <p:sp>
        <p:nvSpPr>
          <p:cNvPr id="40963" name="Rectangle 3"/>
          <p:cNvSpPr>
            <a:spLocks noGrp="1" noChangeArrowheads="1"/>
          </p:cNvSpPr>
          <p:nvPr>
            <p:ph type="body" idx="1"/>
          </p:nvPr>
        </p:nvSpPr>
        <p:spPr>
          <a:xfrm>
            <a:off x="685800" y="1981200"/>
            <a:ext cx="7772400" cy="4592638"/>
          </a:xfrm>
          <a:noFill/>
          <a:ln/>
        </p:spPr>
        <p:txBody>
          <a:bodyPr lIns="90488" tIns="44450" rIns="90488" bIns="44450"/>
          <a:lstStyle/>
          <a:p>
            <a:r>
              <a:rPr lang="en-US" sz="2400"/>
              <a:t>River diversion</a:t>
            </a:r>
          </a:p>
          <a:p>
            <a:pPr lvl="1"/>
            <a:r>
              <a:rPr lang="en-US" sz="2000"/>
              <a:t>Itaipú - 1.3 mile long channel: 50 million tons of rock</a:t>
            </a:r>
          </a:p>
          <a:p>
            <a:r>
              <a:rPr lang="en-US" sz="2400"/>
              <a:t>Cofferdams: watertight enclosure constructed and pumped dry to provide a place to work. (see coffin!)</a:t>
            </a:r>
          </a:p>
          <a:p>
            <a:pPr lvl="1"/>
            <a:r>
              <a:rPr lang="en-US" sz="2000"/>
              <a:t>requires staging</a:t>
            </a:r>
          </a:p>
          <a:p>
            <a:pPr lvl="1"/>
            <a:r>
              <a:rPr lang="en-US" sz="2000"/>
              <a:t>La Grande project example</a:t>
            </a:r>
          </a:p>
          <a:p>
            <a:r>
              <a:rPr lang="en-US" sz="2400"/>
              <a:t>Tunnels</a:t>
            </a:r>
          </a:p>
          <a:p>
            <a:pPr lvl="1"/>
            <a:r>
              <a:rPr lang="en-US" sz="2000"/>
              <a:t>used in narrow canyons</a:t>
            </a:r>
          </a:p>
          <a:p>
            <a:pPr lvl="1"/>
            <a:r>
              <a:rPr lang="en-US" sz="2000"/>
              <a:t>tunnel in canyon walls</a:t>
            </a:r>
          </a:p>
          <a:p>
            <a:pPr lvl="1"/>
            <a:r>
              <a:rPr lang="en-US" sz="2000"/>
              <a:t>sometimes part of diversion tunnel can be used later as the spillway tunnel. (Hoover Dam)</a:t>
            </a:r>
          </a:p>
        </p:txBody>
      </p:sp>
      <p:sp>
        <p:nvSpPr>
          <p:cNvPr id="40964" name="Text Box 4"/>
          <p:cNvSpPr txBox="1">
            <a:spLocks noChangeArrowheads="1"/>
          </p:cNvSpPr>
          <p:nvPr/>
        </p:nvSpPr>
        <p:spPr bwMode="auto">
          <a:xfrm>
            <a:off x="4865688" y="3617913"/>
            <a:ext cx="1901825"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Design flood?</a:t>
            </a:r>
          </a:p>
        </p:txBody>
      </p:sp>
      <p:sp>
        <p:nvSpPr>
          <p:cNvPr id="40965" name="Line 5"/>
          <p:cNvSpPr>
            <a:spLocks noChangeShapeType="1"/>
          </p:cNvSpPr>
          <p:nvPr/>
        </p:nvSpPr>
        <p:spPr bwMode="auto">
          <a:xfrm>
            <a:off x="4872038" y="4054475"/>
            <a:ext cx="19177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build="p"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a:t>Spillways</a:t>
            </a:r>
          </a:p>
        </p:txBody>
      </p:sp>
      <p:sp>
        <p:nvSpPr>
          <p:cNvPr id="92163" name="Rectangle 3"/>
          <p:cNvSpPr>
            <a:spLocks noGrp="1" noChangeArrowheads="1"/>
          </p:cNvSpPr>
          <p:nvPr>
            <p:ph type="body" idx="1"/>
          </p:nvPr>
        </p:nvSpPr>
        <p:spPr>
          <a:xfrm>
            <a:off x="685800" y="1981200"/>
            <a:ext cx="3913188" cy="4114800"/>
          </a:xfrm>
        </p:spPr>
        <p:txBody>
          <a:bodyPr/>
          <a:lstStyle/>
          <a:p>
            <a:r>
              <a:rPr lang="en-US"/>
              <a:t>Dissipate excess energy</a:t>
            </a:r>
          </a:p>
          <a:p>
            <a:r>
              <a:rPr lang="en-US"/>
              <a:t>Designed to prevent downstream erosion</a:t>
            </a:r>
          </a:p>
        </p:txBody>
      </p:sp>
      <p:pic>
        <p:nvPicPr>
          <p:cNvPr id="92164" name="Picture 4"/>
          <p:cNvPicPr>
            <a:picLocks noChangeAspect="1" noChangeArrowheads="1"/>
          </p:cNvPicPr>
          <p:nvPr/>
        </p:nvPicPr>
        <p:blipFill>
          <a:blip r:embed="rId2" cstate="print"/>
          <a:srcRect/>
          <a:stretch>
            <a:fillRect/>
          </a:stretch>
        </p:blipFill>
        <p:spPr bwMode="auto">
          <a:xfrm>
            <a:off x="4540250" y="1936750"/>
            <a:ext cx="4286250" cy="3448050"/>
          </a:xfrm>
          <a:prstGeom prst="rect">
            <a:avLst/>
          </a:prstGeom>
          <a:noFill/>
          <a:ln w="12700">
            <a:noFill/>
            <a:miter lim="800000"/>
            <a:headEnd type="none" w="lg" len="med"/>
            <a:tailEnd type="none" w="lg" len="med"/>
          </a:ln>
          <a:effectLst/>
        </p:spPr>
      </p:pic>
      <p:sp>
        <p:nvSpPr>
          <p:cNvPr id="92165" name="Rectangle 5"/>
          <p:cNvSpPr>
            <a:spLocks noChangeArrowheads="1"/>
          </p:cNvSpPr>
          <p:nvPr/>
        </p:nvSpPr>
        <p:spPr bwMode="auto">
          <a:xfrm>
            <a:off x="3600450" y="6216650"/>
            <a:ext cx="5072063"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t>http://www.itaipu.gov.br/fotos/vert1.jpg</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noFill/>
          <a:ln/>
          <a:effectLst/>
        </p:spPr>
        <p:txBody>
          <a:bodyPr lIns="90488" tIns="44450" rIns="90488" bIns="44450" anchor="b"/>
          <a:lstStyle/>
          <a:p>
            <a:r>
              <a:rPr lang="en-US"/>
              <a:t>Dam Freeboard Requirements</a:t>
            </a:r>
          </a:p>
        </p:txBody>
      </p:sp>
      <p:sp>
        <p:nvSpPr>
          <p:cNvPr id="55299" name="Rectangle 3"/>
          <p:cNvSpPr>
            <a:spLocks noGrp="1" noChangeArrowheads="1"/>
          </p:cNvSpPr>
          <p:nvPr>
            <p:ph type="body" idx="1"/>
          </p:nvPr>
        </p:nvSpPr>
        <p:spPr>
          <a:noFill/>
          <a:ln/>
        </p:spPr>
        <p:txBody>
          <a:bodyPr lIns="90488" tIns="44450" rIns="90488" bIns="44450"/>
          <a:lstStyle/>
          <a:p>
            <a:r>
              <a:rPr lang="en-US"/>
              <a:t>Freeboard is critical in earthen dams!</a:t>
            </a:r>
          </a:p>
          <a:p>
            <a:r>
              <a:rPr lang="en-US"/>
              <a:t>Waves</a:t>
            </a:r>
          </a:p>
          <a:p>
            <a:r>
              <a:rPr lang="en-US"/>
              <a:t>Setup or wind tide</a:t>
            </a:r>
          </a:p>
          <a:p>
            <a:r>
              <a:rPr lang="en-US"/>
              <a:t>Dam settlement</a:t>
            </a:r>
          </a:p>
          <a:p>
            <a:r>
              <a:rPr lang="en-US"/>
              <a:t>Safety factor</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noFill/>
          <a:ln/>
          <a:effectLst/>
        </p:spPr>
        <p:txBody>
          <a:bodyPr lIns="90488" tIns="44450" rIns="90488" bIns="44450" anchor="b"/>
          <a:lstStyle/>
          <a:p>
            <a:r>
              <a:rPr lang="en-US"/>
              <a:t>Reservoirs</a:t>
            </a:r>
          </a:p>
        </p:txBody>
      </p:sp>
      <p:sp>
        <p:nvSpPr>
          <p:cNvPr id="41987" name="Freeform 3"/>
          <p:cNvSpPr>
            <a:spLocks/>
          </p:cNvSpPr>
          <p:nvPr/>
        </p:nvSpPr>
        <p:spPr bwMode="auto">
          <a:xfrm>
            <a:off x="6553200" y="2600325"/>
            <a:ext cx="1754188" cy="2570163"/>
          </a:xfrm>
          <a:custGeom>
            <a:avLst/>
            <a:gdLst/>
            <a:ahLst/>
            <a:cxnLst>
              <a:cxn ang="0">
                <a:pos x="432" y="138"/>
              </a:cxn>
              <a:cxn ang="0">
                <a:pos x="430" y="113"/>
              </a:cxn>
              <a:cxn ang="0">
                <a:pos x="448" y="79"/>
              </a:cxn>
              <a:cxn ang="0">
                <a:pos x="474" y="52"/>
              </a:cxn>
              <a:cxn ang="0">
                <a:pos x="500" y="18"/>
              </a:cxn>
              <a:cxn ang="0">
                <a:pos x="535" y="0"/>
              </a:cxn>
              <a:cxn ang="0">
                <a:pos x="569" y="0"/>
              </a:cxn>
              <a:cxn ang="0">
                <a:pos x="604" y="0"/>
              </a:cxn>
              <a:cxn ang="0">
                <a:pos x="639" y="0"/>
              </a:cxn>
              <a:cxn ang="0">
                <a:pos x="674" y="18"/>
              </a:cxn>
              <a:cxn ang="0">
                <a:pos x="700" y="44"/>
              </a:cxn>
              <a:cxn ang="0">
                <a:pos x="726" y="70"/>
              </a:cxn>
              <a:cxn ang="0">
                <a:pos x="743" y="105"/>
              </a:cxn>
              <a:cxn ang="0">
                <a:pos x="1104" y="1530"/>
              </a:cxn>
              <a:cxn ang="0">
                <a:pos x="1065" y="1548"/>
              </a:cxn>
              <a:cxn ang="0">
                <a:pos x="1030" y="1548"/>
              </a:cxn>
              <a:cxn ang="0">
                <a:pos x="987" y="1574"/>
              </a:cxn>
              <a:cxn ang="0">
                <a:pos x="952" y="1592"/>
              </a:cxn>
              <a:cxn ang="0">
                <a:pos x="909" y="1583"/>
              </a:cxn>
              <a:cxn ang="0">
                <a:pos x="865" y="1565"/>
              </a:cxn>
              <a:cxn ang="0">
                <a:pos x="830" y="1574"/>
              </a:cxn>
              <a:cxn ang="0">
                <a:pos x="795" y="1574"/>
              </a:cxn>
              <a:cxn ang="0">
                <a:pos x="761" y="1583"/>
              </a:cxn>
              <a:cxn ang="0">
                <a:pos x="726" y="1583"/>
              </a:cxn>
              <a:cxn ang="0">
                <a:pos x="691" y="1583"/>
              </a:cxn>
              <a:cxn ang="0">
                <a:pos x="656" y="1583"/>
              </a:cxn>
              <a:cxn ang="0">
                <a:pos x="622" y="1592"/>
              </a:cxn>
              <a:cxn ang="0">
                <a:pos x="578" y="1592"/>
              </a:cxn>
              <a:cxn ang="0">
                <a:pos x="543" y="1600"/>
              </a:cxn>
              <a:cxn ang="0">
                <a:pos x="509" y="1609"/>
              </a:cxn>
              <a:cxn ang="0">
                <a:pos x="474" y="1618"/>
              </a:cxn>
              <a:cxn ang="0">
                <a:pos x="439" y="1618"/>
              </a:cxn>
              <a:cxn ang="0">
                <a:pos x="404" y="1618"/>
              </a:cxn>
              <a:cxn ang="0">
                <a:pos x="369" y="1600"/>
              </a:cxn>
              <a:cxn ang="0">
                <a:pos x="335" y="1592"/>
              </a:cxn>
              <a:cxn ang="0">
                <a:pos x="300" y="1583"/>
              </a:cxn>
              <a:cxn ang="0">
                <a:pos x="265" y="1574"/>
              </a:cxn>
              <a:cxn ang="0">
                <a:pos x="222" y="1565"/>
              </a:cxn>
              <a:cxn ang="0">
                <a:pos x="178" y="1565"/>
              </a:cxn>
              <a:cxn ang="0">
                <a:pos x="135" y="1565"/>
              </a:cxn>
              <a:cxn ang="0">
                <a:pos x="100" y="1557"/>
              </a:cxn>
              <a:cxn ang="0">
                <a:pos x="65" y="1557"/>
              </a:cxn>
              <a:cxn ang="0">
                <a:pos x="30" y="1548"/>
              </a:cxn>
              <a:cxn ang="0">
                <a:pos x="0" y="1530"/>
              </a:cxn>
            </a:cxnLst>
            <a:rect l="0" t="0" r="r" b="b"/>
            <a:pathLst>
              <a:path w="1105" h="1619">
                <a:moveTo>
                  <a:pt x="0" y="1530"/>
                </a:moveTo>
                <a:lnTo>
                  <a:pt x="432" y="138"/>
                </a:lnTo>
                <a:lnTo>
                  <a:pt x="432" y="138"/>
                </a:lnTo>
                <a:lnTo>
                  <a:pt x="430" y="113"/>
                </a:lnTo>
                <a:lnTo>
                  <a:pt x="439" y="96"/>
                </a:lnTo>
                <a:lnTo>
                  <a:pt x="448" y="79"/>
                </a:lnTo>
                <a:lnTo>
                  <a:pt x="456" y="61"/>
                </a:lnTo>
                <a:lnTo>
                  <a:pt x="474" y="52"/>
                </a:lnTo>
                <a:lnTo>
                  <a:pt x="482" y="35"/>
                </a:lnTo>
                <a:lnTo>
                  <a:pt x="500" y="18"/>
                </a:lnTo>
                <a:lnTo>
                  <a:pt x="517" y="9"/>
                </a:lnTo>
                <a:lnTo>
                  <a:pt x="535" y="0"/>
                </a:lnTo>
                <a:lnTo>
                  <a:pt x="552" y="0"/>
                </a:lnTo>
                <a:lnTo>
                  <a:pt x="569" y="0"/>
                </a:lnTo>
                <a:lnTo>
                  <a:pt x="587" y="0"/>
                </a:lnTo>
                <a:lnTo>
                  <a:pt x="604" y="0"/>
                </a:lnTo>
                <a:lnTo>
                  <a:pt x="622" y="0"/>
                </a:lnTo>
                <a:lnTo>
                  <a:pt x="639" y="0"/>
                </a:lnTo>
                <a:lnTo>
                  <a:pt x="656" y="9"/>
                </a:lnTo>
                <a:lnTo>
                  <a:pt x="674" y="18"/>
                </a:lnTo>
                <a:lnTo>
                  <a:pt x="691" y="26"/>
                </a:lnTo>
                <a:lnTo>
                  <a:pt x="700" y="44"/>
                </a:lnTo>
                <a:lnTo>
                  <a:pt x="717" y="52"/>
                </a:lnTo>
                <a:lnTo>
                  <a:pt x="726" y="70"/>
                </a:lnTo>
                <a:lnTo>
                  <a:pt x="735" y="87"/>
                </a:lnTo>
                <a:lnTo>
                  <a:pt x="743" y="105"/>
                </a:lnTo>
                <a:lnTo>
                  <a:pt x="743" y="122"/>
                </a:lnTo>
                <a:lnTo>
                  <a:pt x="1104" y="1530"/>
                </a:lnTo>
                <a:lnTo>
                  <a:pt x="1082" y="1539"/>
                </a:lnTo>
                <a:lnTo>
                  <a:pt x="1065" y="1548"/>
                </a:lnTo>
                <a:lnTo>
                  <a:pt x="1048" y="1548"/>
                </a:lnTo>
                <a:lnTo>
                  <a:pt x="1030" y="1548"/>
                </a:lnTo>
                <a:lnTo>
                  <a:pt x="1013" y="1548"/>
                </a:lnTo>
                <a:lnTo>
                  <a:pt x="987" y="1574"/>
                </a:lnTo>
                <a:lnTo>
                  <a:pt x="969" y="1583"/>
                </a:lnTo>
                <a:lnTo>
                  <a:pt x="952" y="1592"/>
                </a:lnTo>
                <a:lnTo>
                  <a:pt x="935" y="1592"/>
                </a:lnTo>
                <a:lnTo>
                  <a:pt x="909" y="1583"/>
                </a:lnTo>
                <a:lnTo>
                  <a:pt x="882" y="1565"/>
                </a:lnTo>
                <a:lnTo>
                  <a:pt x="865" y="1565"/>
                </a:lnTo>
                <a:lnTo>
                  <a:pt x="848" y="1565"/>
                </a:lnTo>
                <a:lnTo>
                  <a:pt x="830" y="1574"/>
                </a:lnTo>
                <a:lnTo>
                  <a:pt x="813" y="1574"/>
                </a:lnTo>
                <a:lnTo>
                  <a:pt x="795" y="1574"/>
                </a:lnTo>
                <a:lnTo>
                  <a:pt x="778" y="1583"/>
                </a:lnTo>
                <a:lnTo>
                  <a:pt x="761" y="1583"/>
                </a:lnTo>
                <a:lnTo>
                  <a:pt x="743" y="1583"/>
                </a:lnTo>
                <a:lnTo>
                  <a:pt x="726" y="1583"/>
                </a:lnTo>
                <a:lnTo>
                  <a:pt x="709" y="1583"/>
                </a:lnTo>
                <a:lnTo>
                  <a:pt x="691" y="1583"/>
                </a:lnTo>
                <a:lnTo>
                  <a:pt x="674" y="1583"/>
                </a:lnTo>
                <a:lnTo>
                  <a:pt x="656" y="1583"/>
                </a:lnTo>
                <a:lnTo>
                  <a:pt x="639" y="1583"/>
                </a:lnTo>
                <a:lnTo>
                  <a:pt x="622" y="1592"/>
                </a:lnTo>
                <a:lnTo>
                  <a:pt x="604" y="1592"/>
                </a:lnTo>
                <a:lnTo>
                  <a:pt x="578" y="1592"/>
                </a:lnTo>
                <a:lnTo>
                  <a:pt x="561" y="1600"/>
                </a:lnTo>
                <a:lnTo>
                  <a:pt x="543" y="1600"/>
                </a:lnTo>
                <a:lnTo>
                  <a:pt x="526" y="1600"/>
                </a:lnTo>
                <a:lnTo>
                  <a:pt x="509" y="1609"/>
                </a:lnTo>
                <a:lnTo>
                  <a:pt x="491" y="1618"/>
                </a:lnTo>
                <a:lnTo>
                  <a:pt x="474" y="1618"/>
                </a:lnTo>
                <a:lnTo>
                  <a:pt x="456" y="1618"/>
                </a:lnTo>
                <a:lnTo>
                  <a:pt x="439" y="1618"/>
                </a:lnTo>
                <a:lnTo>
                  <a:pt x="422" y="1618"/>
                </a:lnTo>
                <a:lnTo>
                  <a:pt x="404" y="1618"/>
                </a:lnTo>
                <a:lnTo>
                  <a:pt x="387" y="1609"/>
                </a:lnTo>
                <a:lnTo>
                  <a:pt x="369" y="1600"/>
                </a:lnTo>
                <a:lnTo>
                  <a:pt x="352" y="1592"/>
                </a:lnTo>
                <a:lnTo>
                  <a:pt x="335" y="1592"/>
                </a:lnTo>
                <a:lnTo>
                  <a:pt x="317" y="1583"/>
                </a:lnTo>
                <a:lnTo>
                  <a:pt x="300" y="1583"/>
                </a:lnTo>
                <a:lnTo>
                  <a:pt x="282" y="1574"/>
                </a:lnTo>
                <a:lnTo>
                  <a:pt x="265" y="1574"/>
                </a:lnTo>
                <a:lnTo>
                  <a:pt x="248" y="1565"/>
                </a:lnTo>
                <a:lnTo>
                  <a:pt x="222" y="1565"/>
                </a:lnTo>
                <a:lnTo>
                  <a:pt x="204" y="1565"/>
                </a:lnTo>
                <a:lnTo>
                  <a:pt x="178" y="1565"/>
                </a:lnTo>
                <a:lnTo>
                  <a:pt x="161" y="1565"/>
                </a:lnTo>
                <a:lnTo>
                  <a:pt x="135" y="1565"/>
                </a:lnTo>
                <a:lnTo>
                  <a:pt x="117" y="1557"/>
                </a:lnTo>
                <a:lnTo>
                  <a:pt x="100" y="1557"/>
                </a:lnTo>
                <a:lnTo>
                  <a:pt x="82" y="1557"/>
                </a:lnTo>
                <a:lnTo>
                  <a:pt x="65" y="1557"/>
                </a:lnTo>
                <a:lnTo>
                  <a:pt x="48" y="1548"/>
                </a:lnTo>
                <a:lnTo>
                  <a:pt x="30" y="1548"/>
                </a:lnTo>
                <a:lnTo>
                  <a:pt x="13" y="1539"/>
                </a:lnTo>
                <a:lnTo>
                  <a:pt x="0" y="1530"/>
                </a:lnTo>
              </a:path>
            </a:pathLst>
          </a:custGeom>
          <a:solidFill>
            <a:schemeClr val="accent1"/>
          </a:solidFill>
          <a:ln w="12700" cap="rnd" cmpd="sng">
            <a:solidFill>
              <a:schemeClr val="tx1"/>
            </a:solidFill>
            <a:prstDash val="solid"/>
            <a:round/>
            <a:headEnd type="none" w="med" len="med"/>
            <a:tailEnd type="none" w="med" len="med"/>
          </a:ln>
          <a:effectLst/>
        </p:spPr>
        <p:txBody>
          <a:bodyPr/>
          <a:lstStyle/>
          <a:p>
            <a:endParaRPr lang="en-US"/>
          </a:p>
        </p:txBody>
      </p:sp>
      <p:sp>
        <p:nvSpPr>
          <p:cNvPr id="41988" name="Freeform 4"/>
          <p:cNvSpPr>
            <a:spLocks/>
          </p:cNvSpPr>
          <p:nvPr/>
        </p:nvSpPr>
        <p:spPr bwMode="auto">
          <a:xfrm>
            <a:off x="665163" y="3222625"/>
            <a:ext cx="5924550" cy="1684338"/>
          </a:xfrm>
          <a:custGeom>
            <a:avLst/>
            <a:gdLst/>
            <a:ahLst/>
            <a:cxnLst>
              <a:cxn ang="0">
                <a:pos x="3713" y="1060"/>
              </a:cxn>
              <a:cxn ang="0">
                <a:pos x="3635" y="1060"/>
              </a:cxn>
              <a:cxn ang="0">
                <a:pos x="3548" y="1060"/>
              </a:cxn>
              <a:cxn ang="0">
                <a:pos x="3478" y="1060"/>
              </a:cxn>
              <a:cxn ang="0">
                <a:pos x="3418" y="1060"/>
              </a:cxn>
              <a:cxn ang="0">
                <a:pos x="3348" y="1060"/>
              </a:cxn>
              <a:cxn ang="0">
                <a:pos x="3287" y="1052"/>
              </a:cxn>
              <a:cxn ang="0">
                <a:pos x="3218" y="1034"/>
              </a:cxn>
              <a:cxn ang="0">
                <a:pos x="3087" y="1017"/>
              </a:cxn>
              <a:cxn ang="0">
                <a:pos x="3009" y="982"/>
              </a:cxn>
              <a:cxn ang="0">
                <a:pos x="2957" y="965"/>
              </a:cxn>
              <a:cxn ang="0">
                <a:pos x="2835" y="939"/>
              </a:cxn>
              <a:cxn ang="0">
                <a:pos x="2670" y="904"/>
              </a:cxn>
              <a:cxn ang="0">
                <a:pos x="2600" y="878"/>
              </a:cxn>
              <a:cxn ang="0">
                <a:pos x="2531" y="869"/>
              </a:cxn>
              <a:cxn ang="0">
                <a:pos x="2470" y="852"/>
              </a:cxn>
              <a:cxn ang="0">
                <a:pos x="2400" y="834"/>
              </a:cxn>
              <a:cxn ang="0">
                <a:pos x="2322" y="826"/>
              </a:cxn>
              <a:cxn ang="0">
                <a:pos x="2261" y="817"/>
              </a:cxn>
              <a:cxn ang="0">
                <a:pos x="2191" y="800"/>
              </a:cxn>
              <a:cxn ang="0">
                <a:pos x="2104" y="756"/>
              </a:cxn>
              <a:cxn ang="0">
                <a:pos x="2026" y="713"/>
              </a:cxn>
              <a:cxn ang="0">
                <a:pos x="1913" y="669"/>
              </a:cxn>
              <a:cxn ang="0">
                <a:pos x="1774" y="617"/>
              </a:cxn>
              <a:cxn ang="0">
                <a:pos x="1670" y="608"/>
              </a:cxn>
              <a:cxn ang="0">
                <a:pos x="1583" y="600"/>
              </a:cxn>
              <a:cxn ang="0">
                <a:pos x="1487" y="582"/>
              </a:cxn>
              <a:cxn ang="0">
                <a:pos x="1409" y="547"/>
              </a:cxn>
              <a:cxn ang="0">
                <a:pos x="1235" y="495"/>
              </a:cxn>
              <a:cxn ang="0">
                <a:pos x="1078" y="426"/>
              </a:cxn>
              <a:cxn ang="0">
                <a:pos x="974" y="347"/>
              </a:cxn>
              <a:cxn ang="0">
                <a:pos x="878" y="287"/>
              </a:cxn>
              <a:cxn ang="0">
                <a:pos x="809" y="243"/>
              </a:cxn>
              <a:cxn ang="0">
                <a:pos x="739" y="217"/>
              </a:cxn>
              <a:cxn ang="0">
                <a:pos x="678" y="208"/>
              </a:cxn>
              <a:cxn ang="0">
                <a:pos x="609" y="182"/>
              </a:cxn>
              <a:cxn ang="0">
                <a:pos x="548" y="173"/>
              </a:cxn>
              <a:cxn ang="0">
                <a:pos x="487" y="156"/>
              </a:cxn>
              <a:cxn ang="0">
                <a:pos x="426" y="139"/>
              </a:cxn>
              <a:cxn ang="0">
                <a:pos x="374" y="130"/>
              </a:cxn>
              <a:cxn ang="0">
                <a:pos x="322" y="113"/>
              </a:cxn>
              <a:cxn ang="0">
                <a:pos x="261" y="104"/>
              </a:cxn>
              <a:cxn ang="0">
                <a:pos x="200" y="95"/>
              </a:cxn>
              <a:cxn ang="0">
                <a:pos x="139" y="60"/>
              </a:cxn>
              <a:cxn ang="0">
                <a:pos x="96" y="34"/>
              </a:cxn>
              <a:cxn ang="0">
                <a:pos x="35" y="8"/>
              </a:cxn>
            </a:cxnLst>
            <a:rect l="0" t="0" r="r" b="b"/>
            <a:pathLst>
              <a:path w="3732" h="1061">
                <a:moveTo>
                  <a:pt x="3709" y="1042"/>
                </a:moveTo>
                <a:lnTo>
                  <a:pt x="3731" y="1060"/>
                </a:lnTo>
                <a:lnTo>
                  <a:pt x="3713" y="1060"/>
                </a:lnTo>
                <a:lnTo>
                  <a:pt x="3696" y="1060"/>
                </a:lnTo>
                <a:lnTo>
                  <a:pt x="3670" y="1060"/>
                </a:lnTo>
                <a:lnTo>
                  <a:pt x="3635" y="1060"/>
                </a:lnTo>
                <a:lnTo>
                  <a:pt x="3609" y="1060"/>
                </a:lnTo>
                <a:lnTo>
                  <a:pt x="3574" y="1060"/>
                </a:lnTo>
                <a:lnTo>
                  <a:pt x="3548" y="1060"/>
                </a:lnTo>
                <a:lnTo>
                  <a:pt x="3531" y="1060"/>
                </a:lnTo>
                <a:lnTo>
                  <a:pt x="3496" y="1060"/>
                </a:lnTo>
                <a:lnTo>
                  <a:pt x="3478" y="1060"/>
                </a:lnTo>
                <a:lnTo>
                  <a:pt x="3461" y="1060"/>
                </a:lnTo>
                <a:lnTo>
                  <a:pt x="3444" y="1060"/>
                </a:lnTo>
                <a:lnTo>
                  <a:pt x="3418" y="1060"/>
                </a:lnTo>
                <a:lnTo>
                  <a:pt x="3400" y="1060"/>
                </a:lnTo>
                <a:lnTo>
                  <a:pt x="3374" y="1060"/>
                </a:lnTo>
                <a:lnTo>
                  <a:pt x="3348" y="1060"/>
                </a:lnTo>
                <a:lnTo>
                  <a:pt x="3331" y="1052"/>
                </a:lnTo>
                <a:lnTo>
                  <a:pt x="3313" y="1052"/>
                </a:lnTo>
                <a:lnTo>
                  <a:pt x="3287" y="1052"/>
                </a:lnTo>
                <a:lnTo>
                  <a:pt x="3270" y="1043"/>
                </a:lnTo>
                <a:lnTo>
                  <a:pt x="3244" y="1043"/>
                </a:lnTo>
                <a:lnTo>
                  <a:pt x="3218" y="1034"/>
                </a:lnTo>
                <a:lnTo>
                  <a:pt x="3174" y="1034"/>
                </a:lnTo>
                <a:lnTo>
                  <a:pt x="3131" y="1026"/>
                </a:lnTo>
                <a:lnTo>
                  <a:pt x="3087" y="1017"/>
                </a:lnTo>
                <a:lnTo>
                  <a:pt x="3061" y="1000"/>
                </a:lnTo>
                <a:lnTo>
                  <a:pt x="3026" y="991"/>
                </a:lnTo>
                <a:lnTo>
                  <a:pt x="3009" y="982"/>
                </a:lnTo>
                <a:lnTo>
                  <a:pt x="2991" y="982"/>
                </a:lnTo>
                <a:lnTo>
                  <a:pt x="2974" y="965"/>
                </a:lnTo>
                <a:lnTo>
                  <a:pt x="2957" y="965"/>
                </a:lnTo>
                <a:lnTo>
                  <a:pt x="2939" y="956"/>
                </a:lnTo>
                <a:lnTo>
                  <a:pt x="2896" y="947"/>
                </a:lnTo>
                <a:lnTo>
                  <a:pt x="2835" y="939"/>
                </a:lnTo>
                <a:lnTo>
                  <a:pt x="2739" y="913"/>
                </a:lnTo>
                <a:lnTo>
                  <a:pt x="2704" y="913"/>
                </a:lnTo>
                <a:lnTo>
                  <a:pt x="2670" y="904"/>
                </a:lnTo>
                <a:lnTo>
                  <a:pt x="2652" y="895"/>
                </a:lnTo>
                <a:lnTo>
                  <a:pt x="2626" y="887"/>
                </a:lnTo>
                <a:lnTo>
                  <a:pt x="2600" y="878"/>
                </a:lnTo>
                <a:lnTo>
                  <a:pt x="2565" y="878"/>
                </a:lnTo>
                <a:lnTo>
                  <a:pt x="2548" y="869"/>
                </a:lnTo>
                <a:lnTo>
                  <a:pt x="2531" y="869"/>
                </a:lnTo>
                <a:lnTo>
                  <a:pt x="2513" y="860"/>
                </a:lnTo>
                <a:lnTo>
                  <a:pt x="2487" y="852"/>
                </a:lnTo>
                <a:lnTo>
                  <a:pt x="2470" y="852"/>
                </a:lnTo>
                <a:lnTo>
                  <a:pt x="2452" y="843"/>
                </a:lnTo>
                <a:lnTo>
                  <a:pt x="2418" y="843"/>
                </a:lnTo>
                <a:lnTo>
                  <a:pt x="2400" y="834"/>
                </a:lnTo>
                <a:lnTo>
                  <a:pt x="2374" y="834"/>
                </a:lnTo>
                <a:lnTo>
                  <a:pt x="2348" y="834"/>
                </a:lnTo>
                <a:lnTo>
                  <a:pt x="2322" y="826"/>
                </a:lnTo>
                <a:lnTo>
                  <a:pt x="2304" y="826"/>
                </a:lnTo>
                <a:lnTo>
                  <a:pt x="2287" y="817"/>
                </a:lnTo>
                <a:lnTo>
                  <a:pt x="2261" y="817"/>
                </a:lnTo>
                <a:lnTo>
                  <a:pt x="2235" y="808"/>
                </a:lnTo>
                <a:lnTo>
                  <a:pt x="2209" y="808"/>
                </a:lnTo>
                <a:lnTo>
                  <a:pt x="2191" y="800"/>
                </a:lnTo>
                <a:lnTo>
                  <a:pt x="2165" y="791"/>
                </a:lnTo>
                <a:lnTo>
                  <a:pt x="2122" y="773"/>
                </a:lnTo>
                <a:lnTo>
                  <a:pt x="2104" y="756"/>
                </a:lnTo>
                <a:lnTo>
                  <a:pt x="2087" y="747"/>
                </a:lnTo>
                <a:lnTo>
                  <a:pt x="2061" y="739"/>
                </a:lnTo>
                <a:lnTo>
                  <a:pt x="2026" y="713"/>
                </a:lnTo>
                <a:lnTo>
                  <a:pt x="1991" y="704"/>
                </a:lnTo>
                <a:lnTo>
                  <a:pt x="1948" y="687"/>
                </a:lnTo>
                <a:lnTo>
                  <a:pt x="1913" y="669"/>
                </a:lnTo>
                <a:lnTo>
                  <a:pt x="1870" y="652"/>
                </a:lnTo>
                <a:lnTo>
                  <a:pt x="1809" y="634"/>
                </a:lnTo>
                <a:lnTo>
                  <a:pt x="1774" y="617"/>
                </a:lnTo>
                <a:lnTo>
                  <a:pt x="1739" y="617"/>
                </a:lnTo>
                <a:lnTo>
                  <a:pt x="1713" y="608"/>
                </a:lnTo>
                <a:lnTo>
                  <a:pt x="1670" y="608"/>
                </a:lnTo>
                <a:lnTo>
                  <a:pt x="1635" y="608"/>
                </a:lnTo>
                <a:lnTo>
                  <a:pt x="1618" y="600"/>
                </a:lnTo>
                <a:lnTo>
                  <a:pt x="1583" y="600"/>
                </a:lnTo>
                <a:lnTo>
                  <a:pt x="1565" y="591"/>
                </a:lnTo>
                <a:lnTo>
                  <a:pt x="1539" y="591"/>
                </a:lnTo>
                <a:lnTo>
                  <a:pt x="1487" y="582"/>
                </a:lnTo>
                <a:lnTo>
                  <a:pt x="1470" y="573"/>
                </a:lnTo>
                <a:lnTo>
                  <a:pt x="1444" y="565"/>
                </a:lnTo>
                <a:lnTo>
                  <a:pt x="1409" y="547"/>
                </a:lnTo>
                <a:lnTo>
                  <a:pt x="1357" y="530"/>
                </a:lnTo>
                <a:lnTo>
                  <a:pt x="1296" y="513"/>
                </a:lnTo>
                <a:lnTo>
                  <a:pt x="1235" y="495"/>
                </a:lnTo>
                <a:lnTo>
                  <a:pt x="1165" y="469"/>
                </a:lnTo>
                <a:lnTo>
                  <a:pt x="1122" y="443"/>
                </a:lnTo>
                <a:lnTo>
                  <a:pt x="1078" y="426"/>
                </a:lnTo>
                <a:lnTo>
                  <a:pt x="1035" y="400"/>
                </a:lnTo>
                <a:lnTo>
                  <a:pt x="1000" y="365"/>
                </a:lnTo>
                <a:lnTo>
                  <a:pt x="974" y="347"/>
                </a:lnTo>
                <a:lnTo>
                  <a:pt x="939" y="330"/>
                </a:lnTo>
                <a:lnTo>
                  <a:pt x="904" y="304"/>
                </a:lnTo>
                <a:lnTo>
                  <a:pt x="878" y="287"/>
                </a:lnTo>
                <a:lnTo>
                  <a:pt x="870" y="269"/>
                </a:lnTo>
                <a:lnTo>
                  <a:pt x="852" y="260"/>
                </a:lnTo>
                <a:lnTo>
                  <a:pt x="809" y="243"/>
                </a:lnTo>
                <a:lnTo>
                  <a:pt x="791" y="234"/>
                </a:lnTo>
                <a:lnTo>
                  <a:pt x="765" y="217"/>
                </a:lnTo>
                <a:lnTo>
                  <a:pt x="739" y="217"/>
                </a:lnTo>
                <a:lnTo>
                  <a:pt x="722" y="208"/>
                </a:lnTo>
                <a:lnTo>
                  <a:pt x="696" y="208"/>
                </a:lnTo>
                <a:lnTo>
                  <a:pt x="678" y="208"/>
                </a:lnTo>
                <a:lnTo>
                  <a:pt x="661" y="200"/>
                </a:lnTo>
                <a:lnTo>
                  <a:pt x="635" y="191"/>
                </a:lnTo>
                <a:lnTo>
                  <a:pt x="609" y="182"/>
                </a:lnTo>
                <a:lnTo>
                  <a:pt x="591" y="182"/>
                </a:lnTo>
                <a:lnTo>
                  <a:pt x="565" y="173"/>
                </a:lnTo>
                <a:lnTo>
                  <a:pt x="548" y="173"/>
                </a:lnTo>
                <a:lnTo>
                  <a:pt x="531" y="165"/>
                </a:lnTo>
                <a:lnTo>
                  <a:pt x="513" y="156"/>
                </a:lnTo>
                <a:lnTo>
                  <a:pt x="487" y="156"/>
                </a:lnTo>
                <a:lnTo>
                  <a:pt x="461" y="139"/>
                </a:lnTo>
                <a:lnTo>
                  <a:pt x="444" y="139"/>
                </a:lnTo>
                <a:lnTo>
                  <a:pt x="426" y="139"/>
                </a:lnTo>
                <a:lnTo>
                  <a:pt x="409" y="130"/>
                </a:lnTo>
                <a:lnTo>
                  <a:pt x="391" y="130"/>
                </a:lnTo>
                <a:lnTo>
                  <a:pt x="374" y="130"/>
                </a:lnTo>
                <a:lnTo>
                  <a:pt x="357" y="121"/>
                </a:lnTo>
                <a:lnTo>
                  <a:pt x="339" y="121"/>
                </a:lnTo>
                <a:lnTo>
                  <a:pt x="322" y="113"/>
                </a:lnTo>
                <a:lnTo>
                  <a:pt x="304" y="113"/>
                </a:lnTo>
                <a:lnTo>
                  <a:pt x="278" y="113"/>
                </a:lnTo>
                <a:lnTo>
                  <a:pt x="261" y="104"/>
                </a:lnTo>
                <a:lnTo>
                  <a:pt x="235" y="95"/>
                </a:lnTo>
                <a:lnTo>
                  <a:pt x="218" y="95"/>
                </a:lnTo>
                <a:lnTo>
                  <a:pt x="200" y="95"/>
                </a:lnTo>
                <a:lnTo>
                  <a:pt x="183" y="78"/>
                </a:lnTo>
                <a:lnTo>
                  <a:pt x="157" y="69"/>
                </a:lnTo>
                <a:lnTo>
                  <a:pt x="139" y="60"/>
                </a:lnTo>
                <a:lnTo>
                  <a:pt x="122" y="60"/>
                </a:lnTo>
                <a:lnTo>
                  <a:pt x="104" y="52"/>
                </a:lnTo>
                <a:lnTo>
                  <a:pt x="96" y="34"/>
                </a:lnTo>
                <a:lnTo>
                  <a:pt x="70" y="26"/>
                </a:lnTo>
                <a:lnTo>
                  <a:pt x="52" y="17"/>
                </a:lnTo>
                <a:lnTo>
                  <a:pt x="35" y="8"/>
                </a:lnTo>
                <a:lnTo>
                  <a:pt x="18" y="8"/>
                </a:lnTo>
                <a:lnTo>
                  <a:pt x="0" y="0"/>
                </a:lnTo>
              </a:path>
            </a:pathLst>
          </a:custGeom>
          <a:noFill/>
          <a:ln w="12700" cap="rnd" cmpd="sng">
            <a:solidFill>
              <a:schemeClr val="tx1"/>
            </a:solidFill>
            <a:prstDash val="solid"/>
            <a:round/>
            <a:headEnd type="none" w="med" len="med"/>
            <a:tailEnd type="none" w="med" len="med"/>
          </a:ln>
          <a:effectLst/>
        </p:spPr>
        <p:txBody>
          <a:bodyPr/>
          <a:lstStyle/>
          <a:p>
            <a:endParaRPr lang="en-US"/>
          </a:p>
        </p:txBody>
      </p:sp>
      <p:sp>
        <p:nvSpPr>
          <p:cNvPr id="41989" name="Line 5"/>
          <p:cNvSpPr>
            <a:spLocks noChangeShapeType="1"/>
          </p:cNvSpPr>
          <p:nvPr/>
        </p:nvSpPr>
        <p:spPr bwMode="auto">
          <a:xfrm flipH="1">
            <a:off x="603250" y="2514600"/>
            <a:ext cx="6870700" cy="0"/>
          </a:xfrm>
          <a:prstGeom prst="line">
            <a:avLst/>
          </a:prstGeom>
          <a:noFill/>
          <a:ln w="12700">
            <a:solidFill>
              <a:schemeClr val="tx1"/>
            </a:solidFill>
            <a:prstDash val="lgDash"/>
            <a:round/>
            <a:headEnd/>
            <a:tailEnd/>
          </a:ln>
          <a:effectLst/>
        </p:spPr>
        <p:txBody>
          <a:bodyPr wrap="none" anchor="ctr"/>
          <a:lstStyle/>
          <a:p>
            <a:endParaRPr lang="en-US"/>
          </a:p>
        </p:txBody>
      </p:sp>
      <p:sp>
        <p:nvSpPr>
          <p:cNvPr id="41990" name="Line 6"/>
          <p:cNvSpPr>
            <a:spLocks noChangeShapeType="1"/>
          </p:cNvSpPr>
          <p:nvPr/>
        </p:nvSpPr>
        <p:spPr bwMode="auto">
          <a:xfrm flipH="1">
            <a:off x="450850" y="2286000"/>
            <a:ext cx="6870700" cy="0"/>
          </a:xfrm>
          <a:prstGeom prst="line">
            <a:avLst/>
          </a:prstGeom>
          <a:noFill/>
          <a:ln w="12700">
            <a:solidFill>
              <a:schemeClr val="tx1"/>
            </a:solidFill>
            <a:round/>
            <a:headEnd/>
            <a:tailEnd/>
          </a:ln>
          <a:effectLst/>
        </p:spPr>
        <p:txBody>
          <a:bodyPr wrap="none" anchor="ctr"/>
          <a:lstStyle/>
          <a:p>
            <a:endParaRPr lang="en-US"/>
          </a:p>
        </p:txBody>
      </p:sp>
      <p:sp>
        <p:nvSpPr>
          <p:cNvPr id="41991" name="AutoShape 7"/>
          <p:cNvSpPr>
            <a:spLocks noChangeArrowheads="1"/>
          </p:cNvSpPr>
          <p:nvPr/>
        </p:nvSpPr>
        <p:spPr bwMode="auto">
          <a:xfrm rot="10800000" flipH="1">
            <a:off x="3816350" y="2092325"/>
            <a:ext cx="292100" cy="139700"/>
          </a:xfrm>
          <a:prstGeom prst="triangle">
            <a:avLst>
              <a:gd name="adj" fmla="val 49995"/>
            </a:avLst>
          </a:prstGeom>
          <a:solidFill>
            <a:schemeClr val="hlink"/>
          </a:solidFill>
          <a:ln w="12700">
            <a:solidFill>
              <a:schemeClr val="tx1"/>
            </a:solidFill>
            <a:miter lim="800000"/>
            <a:headEnd/>
            <a:tailEnd/>
          </a:ln>
          <a:effectLst/>
        </p:spPr>
        <p:txBody>
          <a:bodyPr wrap="none" anchor="ctr"/>
          <a:lstStyle/>
          <a:p>
            <a:endParaRPr lang="en-US"/>
          </a:p>
        </p:txBody>
      </p:sp>
      <p:sp>
        <p:nvSpPr>
          <p:cNvPr id="41992" name="Arc 8"/>
          <p:cNvSpPr>
            <a:spLocks/>
          </p:cNvSpPr>
          <p:nvPr/>
        </p:nvSpPr>
        <p:spPr bwMode="auto">
          <a:xfrm>
            <a:off x="7315200" y="2293938"/>
            <a:ext cx="450850" cy="2222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n-US"/>
          </a:p>
        </p:txBody>
      </p:sp>
      <p:sp>
        <p:nvSpPr>
          <p:cNvPr id="41993" name="Rectangle 9"/>
          <p:cNvSpPr>
            <a:spLocks noChangeArrowheads="1"/>
          </p:cNvSpPr>
          <p:nvPr/>
        </p:nvSpPr>
        <p:spPr bwMode="auto">
          <a:xfrm>
            <a:off x="6662738" y="4276725"/>
            <a:ext cx="2416175" cy="136525"/>
          </a:xfrm>
          <a:prstGeom prst="rect">
            <a:avLst/>
          </a:prstGeom>
          <a:solidFill>
            <a:schemeClr val="bg1"/>
          </a:solidFill>
          <a:ln w="12700">
            <a:solidFill>
              <a:schemeClr val="tx1"/>
            </a:solidFill>
            <a:miter lim="800000"/>
            <a:headEnd/>
            <a:tailEnd/>
          </a:ln>
          <a:effectLst/>
        </p:spPr>
        <p:txBody>
          <a:bodyPr wrap="none" anchor="ctr"/>
          <a:lstStyle/>
          <a:p>
            <a:endParaRPr lang="en-US"/>
          </a:p>
        </p:txBody>
      </p:sp>
      <p:grpSp>
        <p:nvGrpSpPr>
          <p:cNvPr id="41996" name="Group 12"/>
          <p:cNvGrpSpPr>
            <a:grpSpLocks/>
          </p:cNvGrpSpPr>
          <p:nvPr/>
        </p:nvGrpSpPr>
        <p:grpSpPr bwMode="auto">
          <a:xfrm>
            <a:off x="8464550" y="4071938"/>
            <a:ext cx="520700" cy="520700"/>
            <a:chOff x="5332" y="2565"/>
            <a:chExt cx="328" cy="328"/>
          </a:xfrm>
        </p:grpSpPr>
        <p:sp>
          <p:nvSpPr>
            <p:cNvPr id="41994" name="Oval 10"/>
            <p:cNvSpPr>
              <a:spLocks noChangeArrowheads="1"/>
            </p:cNvSpPr>
            <p:nvPr/>
          </p:nvSpPr>
          <p:spPr bwMode="auto">
            <a:xfrm>
              <a:off x="5332" y="2565"/>
              <a:ext cx="328" cy="328"/>
            </a:xfrm>
            <a:prstGeom prst="ellipse">
              <a:avLst/>
            </a:prstGeom>
            <a:solidFill>
              <a:schemeClr val="bg1"/>
            </a:solidFill>
            <a:ln w="12700">
              <a:solidFill>
                <a:schemeClr val="tx1"/>
              </a:solidFill>
              <a:round/>
              <a:headEnd/>
              <a:tailEnd/>
            </a:ln>
            <a:effectLst/>
          </p:spPr>
          <p:txBody>
            <a:bodyPr wrap="none" anchor="ctr"/>
            <a:lstStyle/>
            <a:p>
              <a:endParaRPr lang="en-US"/>
            </a:p>
          </p:txBody>
        </p:sp>
        <p:sp>
          <p:nvSpPr>
            <p:cNvPr id="41995" name="Rectangle 11"/>
            <p:cNvSpPr>
              <a:spLocks noChangeArrowheads="1"/>
            </p:cNvSpPr>
            <p:nvPr/>
          </p:nvSpPr>
          <p:spPr bwMode="auto">
            <a:xfrm>
              <a:off x="5388" y="2583"/>
              <a:ext cx="232" cy="286"/>
            </a:xfrm>
            <a:prstGeom prst="rect">
              <a:avLst/>
            </a:prstGeom>
            <a:noFill/>
            <a:ln w="12700">
              <a:noFill/>
              <a:miter lim="800000"/>
              <a:headEnd/>
              <a:tailEnd/>
            </a:ln>
            <a:effectLst/>
          </p:spPr>
          <p:txBody>
            <a:bodyPr wrap="none" lIns="90488" tIns="44450" rIns="90488" bIns="44450">
              <a:spAutoFit/>
            </a:bodyPr>
            <a:lstStyle/>
            <a:p>
              <a:r>
                <a:rPr lang="en-US" sz="2400" b="0"/>
                <a:t>T</a:t>
              </a:r>
            </a:p>
          </p:txBody>
        </p:sp>
      </p:grpSp>
      <p:sp>
        <p:nvSpPr>
          <p:cNvPr id="41997" name="Freeform 13"/>
          <p:cNvSpPr>
            <a:spLocks/>
          </p:cNvSpPr>
          <p:nvPr/>
        </p:nvSpPr>
        <p:spPr bwMode="auto">
          <a:xfrm>
            <a:off x="6642100" y="4146550"/>
            <a:ext cx="139700" cy="498475"/>
          </a:xfrm>
          <a:custGeom>
            <a:avLst/>
            <a:gdLst/>
            <a:ahLst/>
            <a:cxnLst>
              <a:cxn ang="0">
                <a:pos x="87" y="18"/>
              </a:cxn>
              <a:cxn ang="0">
                <a:pos x="0" y="313"/>
              </a:cxn>
              <a:cxn ang="0">
                <a:pos x="9" y="0"/>
              </a:cxn>
              <a:cxn ang="0">
                <a:pos x="87" y="18"/>
              </a:cxn>
            </a:cxnLst>
            <a:rect l="0" t="0" r="r" b="b"/>
            <a:pathLst>
              <a:path w="88" h="314">
                <a:moveTo>
                  <a:pt x="87" y="18"/>
                </a:moveTo>
                <a:lnTo>
                  <a:pt x="0" y="313"/>
                </a:lnTo>
                <a:lnTo>
                  <a:pt x="9" y="0"/>
                </a:lnTo>
                <a:lnTo>
                  <a:pt x="87" y="18"/>
                </a:lnTo>
              </a:path>
            </a:pathLst>
          </a:custGeom>
          <a:solidFill>
            <a:schemeClr val="bg1"/>
          </a:solidFill>
          <a:ln w="12700" cap="rnd" cmpd="sng">
            <a:solidFill>
              <a:schemeClr val="bg1"/>
            </a:solidFill>
            <a:prstDash val="solid"/>
            <a:round/>
            <a:headEnd type="none" w="med" len="med"/>
            <a:tailEnd type="none" w="med" len="med"/>
          </a:ln>
          <a:effectLst/>
        </p:spPr>
        <p:txBody>
          <a:bodyPr/>
          <a:lstStyle/>
          <a:p>
            <a:endParaRPr lang="en-US"/>
          </a:p>
        </p:txBody>
      </p:sp>
      <p:sp>
        <p:nvSpPr>
          <p:cNvPr id="41998" name="Line 14"/>
          <p:cNvSpPr>
            <a:spLocks noChangeShapeType="1"/>
          </p:cNvSpPr>
          <p:nvPr/>
        </p:nvSpPr>
        <p:spPr bwMode="auto">
          <a:xfrm flipH="1">
            <a:off x="3819525" y="4354513"/>
            <a:ext cx="2884488" cy="0"/>
          </a:xfrm>
          <a:prstGeom prst="line">
            <a:avLst/>
          </a:prstGeom>
          <a:noFill/>
          <a:ln w="12700">
            <a:solidFill>
              <a:schemeClr val="tx1"/>
            </a:solidFill>
            <a:prstDash val="lgDash"/>
            <a:round/>
            <a:headEnd/>
            <a:tailEnd/>
          </a:ln>
          <a:effectLst/>
        </p:spPr>
        <p:txBody>
          <a:bodyPr wrap="none" anchor="ctr"/>
          <a:lstStyle/>
          <a:p>
            <a:endParaRPr lang="en-US"/>
          </a:p>
        </p:txBody>
      </p:sp>
      <p:sp>
        <p:nvSpPr>
          <p:cNvPr id="41999" name="Rectangle 15"/>
          <p:cNvSpPr>
            <a:spLocks noChangeArrowheads="1"/>
          </p:cNvSpPr>
          <p:nvPr/>
        </p:nvSpPr>
        <p:spPr bwMode="auto">
          <a:xfrm>
            <a:off x="3817938" y="3844925"/>
            <a:ext cx="2684462" cy="393700"/>
          </a:xfrm>
          <a:prstGeom prst="rect">
            <a:avLst/>
          </a:prstGeom>
          <a:noFill/>
          <a:ln w="12700">
            <a:noFill/>
            <a:miter lim="800000"/>
            <a:headEnd/>
            <a:tailEnd/>
          </a:ln>
          <a:effectLst/>
        </p:spPr>
        <p:txBody>
          <a:bodyPr wrap="none" lIns="90488" tIns="44450" rIns="90488" bIns="44450">
            <a:spAutoFit/>
          </a:bodyPr>
          <a:lstStyle/>
          <a:p>
            <a:r>
              <a:rPr lang="en-US" sz="2000" b="0"/>
              <a:t>minimum reservoir level</a:t>
            </a:r>
          </a:p>
        </p:txBody>
      </p:sp>
      <p:sp>
        <p:nvSpPr>
          <p:cNvPr id="42000" name="Rectangle 16"/>
          <p:cNvSpPr>
            <a:spLocks noChangeArrowheads="1"/>
          </p:cNvSpPr>
          <p:nvPr/>
        </p:nvSpPr>
        <p:spPr bwMode="auto">
          <a:xfrm>
            <a:off x="3308350" y="2727325"/>
            <a:ext cx="3508375" cy="393700"/>
          </a:xfrm>
          <a:prstGeom prst="rect">
            <a:avLst/>
          </a:prstGeom>
          <a:noFill/>
          <a:ln w="12700">
            <a:noFill/>
            <a:miter lim="800000"/>
            <a:headEnd/>
            <a:tailEnd/>
          </a:ln>
          <a:effectLst/>
        </p:spPr>
        <p:txBody>
          <a:bodyPr wrap="none" lIns="90488" tIns="44450" rIns="90488" bIns="44450">
            <a:spAutoFit/>
          </a:bodyPr>
          <a:lstStyle/>
          <a:p>
            <a:r>
              <a:rPr lang="en-US" sz="2000" b="0"/>
              <a:t>normal maximum reservoir level</a:t>
            </a:r>
          </a:p>
        </p:txBody>
      </p:sp>
      <p:sp>
        <p:nvSpPr>
          <p:cNvPr id="42001" name="Rectangle 17"/>
          <p:cNvSpPr>
            <a:spLocks noChangeArrowheads="1"/>
          </p:cNvSpPr>
          <p:nvPr/>
        </p:nvSpPr>
        <p:spPr bwMode="auto">
          <a:xfrm>
            <a:off x="4314825" y="1776413"/>
            <a:ext cx="2882900" cy="393700"/>
          </a:xfrm>
          <a:prstGeom prst="rect">
            <a:avLst/>
          </a:prstGeom>
          <a:noFill/>
          <a:ln w="12700">
            <a:noFill/>
            <a:miter lim="800000"/>
            <a:headEnd/>
            <a:tailEnd/>
          </a:ln>
          <a:effectLst/>
        </p:spPr>
        <p:txBody>
          <a:bodyPr wrap="none" lIns="90488" tIns="44450" rIns="90488" bIns="44450">
            <a:spAutoFit/>
          </a:bodyPr>
          <a:lstStyle/>
          <a:p>
            <a:r>
              <a:rPr lang="en-US" sz="2000" b="0"/>
              <a:t>flood stage reservoir level </a:t>
            </a:r>
          </a:p>
        </p:txBody>
      </p:sp>
      <p:sp>
        <p:nvSpPr>
          <p:cNvPr id="42002" name="Rectangle 18"/>
          <p:cNvSpPr>
            <a:spLocks noChangeArrowheads="1"/>
          </p:cNvSpPr>
          <p:nvPr/>
        </p:nvSpPr>
        <p:spPr bwMode="auto">
          <a:xfrm>
            <a:off x="4522788" y="3281363"/>
            <a:ext cx="1595437" cy="393700"/>
          </a:xfrm>
          <a:prstGeom prst="rect">
            <a:avLst/>
          </a:prstGeom>
          <a:noFill/>
          <a:ln w="12700">
            <a:noFill/>
            <a:miter lim="800000"/>
            <a:headEnd/>
            <a:tailEnd/>
          </a:ln>
          <a:effectLst/>
        </p:spPr>
        <p:txBody>
          <a:bodyPr wrap="none" lIns="90488" tIns="44450" rIns="90488" bIns="44450">
            <a:spAutoFit/>
          </a:bodyPr>
          <a:lstStyle/>
          <a:p>
            <a:r>
              <a:rPr lang="en-US" sz="2000" b="0"/>
              <a:t>useful storage</a:t>
            </a:r>
          </a:p>
        </p:txBody>
      </p:sp>
      <p:sp>
        <p:nvSpPr>
          <p:cNvPr id="42003" name="Rectangle 19"/>
          <p:cNvSpPr>
            <a:spLocks noChangeArrowheads="1"/>
          </p:cNvSpPr>
          <p:nvPr/>
        </p:nvSpPr>
        <p:spPr bwMode="auto">
          <a:xfrm>
            <a:off x="5116513" y="4411663"/>
            <a:ext cx="1455737" cy="393700"/>
          </a:xfrm>
          <a:prstGeom prst="rect">
            <a:avLst/>
          </a:prstGeom>
          <a:noFill/>
          <a:ln w="12700">
            <a:noFill/>
            <a:miter lim="800000"/>
            <a:headEnd/>
            <a:tailEnd/>
          </a:ln>
          <a:effectLst/>
        </p:spPr>
        <p:txBody>
          <a:bodyPr wrap="none" lIns="90488" tIns="44450" rIns="90488" bIns="44450">
            <a:spAutoFit/>
          </a:bodyPr>
          <a:lstStyle/>
          <a:p>
            <a:r>
              <a:rPr lang="en-US" sz="2000" b="0"/>
              <a:t>dead storage</a:t>
            </a:r>
          </a:p>
        </p:txBody>
      </p:sp>
      <p:sp>
        <p:nvSpPr>
          <p:cNvPr id="42004" name="Line 20"/>
          <p:cNvSpPr>
            <a:spLocks noChangeShapeType="1"/>
          </p:cNvSpPr>
          <p:nvPr/>
        </p:nvSpPr>
        <p:spPr bwMode="auto">
          <a:xfrm flipH="1">
            <a:off x="4206875" y="1958975"/>
            <a:ext cx="165100" cy="317500"/>
          </a:xfrm>
          <a:prstGeom prst="line">
            <a:avLst/>
          </a:prstGeom>
          <a:noFill/>
          <a:ln w="12700">
            <a:solidFill>
              <a:schemeClr val="tx1"/>
            </a:solidFill>
            <a:round/>
            <a:headEnd/>
            <a:tailEnd/>
          </a:ln>
          <a:effectLst/>
        </p:spPr>
        <p:txBody>
          <a:bodyPr wrap="none" anchor="ctr"/>
          <a:lstStyle/>
          <a:p>
            <a:endParaRPr lang="en-US"/>
          </a:p>
        </p:txBody>
      </p:sp>
      <p:sp>
        <p:nvSpPr>
          <p:cNvPr id="42005" name="Line 21"/>
          <p:cNvSpPr>
            <a:spLocks noChangeShapeType="1"/>
          </p:cNvSpPr>
          <p:nvPr/>
        </p:nvSpPr>
        <p:spPr bwMode="auto">
          <a:xfrm>
            <a:off x="3155950" y="2524125"/>
            <a:ext cx="195263" cy="387350"/>
          </a:xfrm>
          <a:prstGeom prst="line">
            <a:avLst/>
          </a:prstGeom>
          <a:noFill/>
          <a:ln w="12700">
            <a:solidFill>
              <a:schemeClr val="tx1"/>
            </a:solidFill>
            <a:round/>
            <a:headEnd/>
            <a:tailEnd/>
          </a:ln>
          <a:effectLst/>
        </p:spPr>
        <p:txBody>
          <a:bodyPr wrap="none" anchor="ctr"/>
          <a:lstStyle/>
          <a:p>
            <a:endParaRPr lang="en-US"/>
          </a:p>
        </p:txBody>
      </p:sp>
      <p:sp>
        <p:nvSpPr>
          <p:cNvPr id="42006" name="Line 22"/>
          <p:cNvSpPr>
            <a:spLocks noChangeShapeType="1"/>
          </p:cNvSpPr>
          <p:nvPr/>
        </p:nvSpPr>
        <p:spPr bwMode="auto">
          <a:xfrm>
            <a:off x="4957763" y="4167188"/>
            <a:ext cx="0" cy="193675"/>
          </a:xfrm>
          <a:prstGeom prst="line">
            <a:avLst/>
          </a:prstGeom>
          <a:noFill/>
          <a:ln w="12700">
            <a:solidFill>
              <a:schemeClr val="tx1"/>
            </a:solidFill>
            <a:round/>
            <a:headEnd/>
            <a:tailEnd/>
          </a:ln>
          <a:effectLst/>
        </p:spPr>
        <p:txBody>
          <a:bodyPr wrap="none" anchor="ctr"/>
          <a:lstStyle/>
          <a:p>
            <a:endParaRPr lang="en-US"/>
          </a:p>
        </p:txBody>
      </p:sp>
      <p:sp>
        <p:nvSpPr>
          <p:cNvPr id="42007" name="Rectangle 23"/>
          <p:cNvSpPr>
            <a:spLocks noChangeArrowheads="1"/>
          </p:cNvSpPr>
          <p:nvPr/>
        </p:nvSpPr>
        <p:spPr bwMode="auto">
          <a:xfrm>
            <a:off x="188913" y="3062288"/>
            <a:ext cx="1892300" cy="981075"/>
          </a:xfrm>
          <a:prstGeom prst="rect">
            <a:avLst/>
          </a:prstGeom>
          <a:solidFill>
            <a:schemeClr val="bg1"/>
          </a:solidFill>
          <a:ln w="12700">
            <a:noFill/>
            <a:miter lim="800000"/>
            <a:headEnd/>
            <a:tailEnd/>
          </a:ln>
          <a:effectLst/>
        </p:spPr>
        <p:txBody>
          <a:bodyPr wrap="none" anchor="ctr"/>
          <a:lstStyle/>
          <a:p>
            <a:endParaRPr lang="en-US"/>
          </a:p>
        </p:txBody>
      </p:sp>
      <p:sp>
        <p:nvSpPr>
          <p:cNvPr id="42008" name="Rectangle 24"/>
          <p:cNvSpPr>
            <a:spLocks noGrp="1" noChangeArrowheads="1"/>
          </p:cNvSpPr>
          <p:nvPr>
            <p:ph type="body" idx="1"/>
          </p:nvPr>
        </p:nvSpPr>
        <p:spPr>
          <a:xfrm>
            <a:off x="244475" y="2546350"/>
            <a:ext cx="8391525" cy="4114800"/>
          </a:xfrm>
          <a:noFill/>
          <a:ln/>
        </p:spPr>
        <p:txBody>
          <a:bodyPr lIns="90488" tIns="44450" rIns="90488" bIns="44450"/>
          <a:lstStyle/>
          <a:p>
            <a:pPr>
              <a:lnSpc>
                <a:spcPct val="90000"/>
              </a:lnSpc>
            </a:pPr>
            <a:r>
              <a:rPr lang="en-US"/>
              <a:t>Artificial lakes</a:t>
            </a:r>
          </a:p>
          <a:p>
            <a:pPr>
              <a:lnSpc>
                <a:spcPct val="90000"/>
              </a:lnSpc>
            </a:pPr>
            <a:r>
              <a:rPr lang="en-US"/>
              <a:t>Inflow</a:t>
            </a:r>
          </a:p>
          <a:p>
            <a:pPr lvl="1">
              <a:lnSpc>
                <a:spcPct val="90000"/>
              </a:lnSpc>
            </a:pPr>
            <a:r>
              <a:rPr lang="en-US"/>
              <a:t>river</a:t>
            </a:r>
          </a:p>
          <a:p>
            <a:pPr lvl="1">
              <a:lnSpc>
                <a:spcPct val="90000"/>
              </a:lnSpc>
            </a:pPr>
            <a:r>
              <a:rPr lang="en-US"/>
              <a:t>pumps</a:t>
            </a:r>
          </a:p>
          <a:p>
            <a:pPr>
              <a:lnSpc>
                <a:spcPct val="90000"/>
              </a:lnSpc>
            </a:pPr>
            <a:r>
              <a:rPr lang="en-US"/>
              <a:t>Outflow</a:t>
            </a:r>
          </a:p>
          <a:p>
            <a:pPr lvl="1">
              <a:lnSpc>
                <a:spcPct val="90000"/>
              </a:lnSpc>
            </a:pPr>
            <a:r>
              <a:rPr lang="en-US"/>
              <a:t>usually controlled</a:t>
            </a:r>
          </a:p>
          <a:p>
            <a:pPr lvl="1">
              <a:lnSpc>
                <a:spcPct val="90000"/>
              </a:lnSpc>
            </a:pPr>
            <a:r>
              <a:rPr lang="en-US"/>
              <a:t>function of demand</a:t>
            </a:r>
          </a:p>
          <a:p>
            <a:pPr lvl="1">
              <a:lnSpc>
                <a:spcPct val="90000"/>
              </a:lnSpc>
            </a:pPr>
            <a:r>
              <a:rPr lang="en-US"/>
              <a:t>hydroelectric, water supply, irrigation, streamflow</a:t>
            </a:r>
          </a:p>
        </p:txBody>
      </p:sp>
      <p:sp>
        <p:nvSpPr>
          <p:cNvPr id="42009" name="Rectangle 25"/>
          <p:cNvSpPr>
            <a:spLocks noChangeArrowheads="1"/>
          </p:cNvSpPr>
          <p:nvPr/>
        </p:nvSpPr>
        <p:spPr bwMode="auto">
          <a:xfrm>
            <a:off x="1568450" y="1755775"/>
            <a:ext cx="1779588" cy="454025"/>
          </a:xfrm>
          <a:prstGeom prst="rect">
            <a:avLst/>
          </a:prstGeom>
          <a:noFill/>
          <a:ln w="12700">
            <a:noFill/>
            <a:miter lim="800000"/>
            <a:headEnd/>
            <a:tailEnd/>
          </a:ln>
          <a:effectLst/>
        </p:spPr>
        <p:txBody>
          <a:bodyPr wrap="none" lIns="90488" tIns="44450" rIns="90488" bIns="44450">
            <a:spAutoFit/>
          </a:bodyPr>
          <a:lstStyle/>
          <a:p>
            <a:r>
              <a:rPr lang="en-US" sz="2400" b="0"/>
              <a:t>flood storage</a:t>
            </a:r>
          </a:p>
        </p:txBody>
      </p:sp>
      <p:sp>
        <p:nvSpPr>
          <p:cNvPr id="42010" name="Line 26"/>
          <p:cNvSpPr>
            <a:spLocks noChangeShapeType="1"/>
          </p:cNvSpPr>
          <p:nvPr/>
        </p:nvSpPr>
        <p:spPr bwMode="auto">
          <a:xfrm>
            <a:off x="2562225" y="2151063"/>
            <a:ext cx="1119188" cy="222250"/>
          </a:xfrm>
          <a:prstGeom prst="line">
            <a:avLst/>
          </a:prstGeom>
          <a:noFill/>
          <a:ln w="12700">
            <a:solidFill>
              <a:schemeClr val="tx1"/>
            </a:solidFill>
            <a:round/>
            <a:headEnd/>
            <a:tailEnd type="triangle" w="med" len="med"/>
          </a:ln>
          <a:effec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noFill/>
          <a:ln/>
          <a:effectLst/>
        </p:spPr>
        <p:txBody>
          <a:bodyPr lIns="90488" tIns="44450" rIns="90488" bIns="44450" anchor="b"/>
          <a:lstStyle/>
          <a:p>
            <a:r>
              <a:rPr lang="en-US"/>
              <a:t>Largest Reservoirs by Volume in the US</a:t>
            </a:r>
          </a:p>
        </p:txBody>
      </p:sp>
      <p:sp>
        <p:nvSpPr>
          <p:cNvPr id="43011" name="Rectangle 3"/>
          <p:cNvSpPr>
            <a:spLocks noChangeArrowheads="1"/>
          </p:cNvSpPr>
          <p:nvPr/>
        </p:nvSpPr>
        <p:spPr bwMode="auto">
          <a:xfrm>
            <a:off x="436563" y="1922463"/>
            <a:ext cx="8440737" cy="3933825"/>
          </a:xfrm>
          <a:prstGeom prst="rect">
            <a:avLst/>
          </a:prstGeom>
          <a:noFill/>
          <a:ln w="12700">
            <a:noFill/>
            <a:miter lim="800000"/>
            <a:headEnd/>
            <a:tailEnd/>
          </a:ln>
          <a:effectLst/>
        </p:spPr>
        <p:txBody>
          <a:bodyPr lIns="90488" tIns="44450" rIns="90488" bIns="44450">
            <a:spAutoFit/>
          </a:bodyPr>
          <a:lstStyle/>
          <a:p>
            <a:pPr>
              <a:tabLst>
                <a:tab pos="690563" algn="ctr"/>
                <a:tab pos="2746375" algn="ctr"/>
                <a:tab pos="4568825" algn="ctr"/>
                <a:tab pos="6115050" algn="ctr"/>
                <a:tab pos="7426325" algn="ctr"/>
              </a:tabLst>
            </a:pPr>
            <a:r>
              <a:rPr lang="en-US" sz="1800" b="0"/>
              <a:t>	DAM NAME	RESERVOIR	LOCATION	Volume (km</a:t>
            </a:r>
            <a:r>
              <a:rPr lang="en-US" sz="1800" b="0" baseline="30000"/>
              <a:t>3</a:t>
            </a:r>
            <a:r>
              <a:rPr lang="en-US" sz="1800" b="0"/>
              <a:t>)	Year	</a:t>
            </a:r>
          </a:p>
          <a:p>
            <a:pPr>
              <a:tabLst>
                <a:tab pos="690563" algn="ctr"/>
                <a:tab pos="2746375" algn="ctr"/>
                <a:tab pos="4568825" algn="ctr"/>
                <a:tab pos="6115050" algn="ctr"/>
                <a:tab pos="7426325" algn="ctr"/>
              </a:tabLst>
            </a:pPr>
            <a:r>
              <a:rPr lang="en-US" sz="1800" b="0"/>
              <a:t>	Hoover	Lake Mead	Nevada	34.85	1936	</a:t>
            </a:r>
          </a:p>
          <a:p>
            <a:pPr>
              <a:tabLst>
                <a:tab pos="690563" algn="ctr"/>
                <a:tab pos="2746375" algn="ctr"/>
                <a:tab pos="4568825" algn="ctr"/>
                <a:tab pos="6115050" algn="ctr"/>
                <a:tab pos="7426325" algn="ctr"/>
              </a:tabLst>
            </a:pPr>
            <a:r>
              <a:rPr lang="en-US" sz="1800" b="0"/>
              <a:t>	Glen Canyon	Lake Powell	Arizona	33.30	1966	</a:t>
            </a:r>
          </a:p>
          <a:p>
            <a:pPr>
              <a:tabLst>
                <a:tab pos="690563" algn="ctr"/>
                <a:tab pos="2746375" algn="ctr"/>
                <a:tab pos="4568825" algn="ctr"/>
                <a:tab pos="6115050" algn="ctr"/>
                <a:tab pos="7426325" algn="ctr"/>
              </a:tabLst>
            </a:pPr>
            <a:r>
              <a:rPr lang="en-US" sz="1800" b="0"/>
              <a:t>	Garrison	Lake Sakakawea	North Dakota	27.92	1953	</a:t>
            </a:r>
          </a:p>
          <a:p>
            <a:pPr>
              <a:tabLst>
                <a:tab pos="690563" algn="ctr"/>
                <a:tab pos="2746375" algn="ctr"/>
                <a:tab pos="4568825" algn="ctr"/>
                <a:tab pos="6115050" algn="ctr"/>
                <a:tab pos="7426325" algn="ctr"/>
              </a:tabLst>
            </a:pPr>
            <a:r>
              <a:rPr lang="en-US" sz="1800" b="0"/>
              <a:t>	Oahe	Lake Oahe	South Dakota	27.43	1958	</a:t>
            </a:r>
          </a:p>
          <a:p>
            <a:pPr>
              <a:tabLst>
                <a:tab pos="690563" algn="ctr"/>
                <a:tab pos="2746375" algn="ctr"/>
                <a:tab pos="4568825" algn="ctr"/>
                <a:tab pos="6115050" algn="ctr"/>
                <a:tab pos="7426325" algn="ctr"/>
              </a:tabLst>
            </a:pPr>
            <a:r>
              <a:rPr lang="en-US" sz="1800" b="0"/>
              <a:t>	Fort Peck	Fort Peck Lake	Montana	22.12	1937	</a:t>
            </a:r>
          </a:p>
          <a:p>
            <a:pPr>
              <a:tabLst>
                <a:tab pos="690563" algn="ctr"/>
                <a:tab pos="2746375" algn="ctr"/>
                <a:tab pos="4568825" algn="ctr"/>
                <a:tab pos="6115050" algn="ctr"/>
                <a:tab pos="7426325" algn="ctr"/>
              </a:tabLst>
            </a:pPr>
            <a:r>
              <a:rPr lang="en-US" sz="1800" b="0"/>
              <a:t>	Grand Coulee	F D Roosevelt Lake	Washington	11.79	1942	</a:t>
            </a:r>
          </a:p>
          <a:p>
            <a:pPr>
              <a:tabLst>
                <a:tab pos="690563" algn="ctr"/>
                <a:tab pos="2746375" algn="ctr"/>
                <a:tab pos="4568825" algn="ctr"/>
                <a:tab pos="6115050" algn="ctr"/>
                <a:tab pos="7426325" algn="ctr"/>
              </a:tabLst>
            </a:pPr>
            <a:r>
              <a:rPr lang="en-US" sz="1800" b="0"/>
              <a:t>	Libby	Lake Koocanusa	Montana	7.17	1973	</a:t>
            </a:r>
          </a:p>
          <a:p>
            <a:pPr>
              <a:tabLst>
                <a:tab pos="690563" algn="ctr"/>
                <a:tab pos="2746375" algn="ctr"/>
                <a:tab pos="4568825" algn="ctr"/>
                <a:tab pos="6115050" algn="ctr"/>
                <a:tab pos="7426325" algn="ctr"/>
              </a:tabLst>
            </a:pPr>
            <a:r>
              <a:rPr lang="en-US" sz="1800" b="0"/>
              <a:t>	Fort Randall	Lake Francis Case	South Dakota	5.70	1952	</a:t>
            </a:r>
          </a:p>
          <a:p>
            <a:pPr>
              <a:tabLst>
                <a:tab pos="690563" algn="ctr"/>
                <a:tab pos="2746375" algn="ctr"/>
                <a:tab pos="4568825" algn="ctr"/>
                <a:tab pos="6115050" algn="ctr"/>
                <a:tab pos="7426325" algn="ctr"/>
              </a:tabLst>
            </a:pPr>
            <a:r>
              <a:rPr lang="en-US" sz="1800" b="0"/>
              <a:t>	Shasta	Lake Shasta	California	5.61	1945	</a:t>
            </a:r>
          </a:p>
          <a:p>
            <a:pPr>
              <a:tabLst>
                <a:tab pos="690563" algn="ctr"/>
                <a:tab pos="2746375" algn="ctr"/>
                <a:tab pos="4568825" algn="ctr"/>
                <a:tab pos="6115050" algn="ctr"/>
                <a:tab pos="7426325" algn="ctr"/>
              </a:tabLst>
            </a:pPr>
            <a:r>
              <a:rPr lang="en-US" sz="1800" b="0"/>
              <a:t>	Toledo Bend	Toledo Bend Lake	Louisiana	5.52	1968</a:t>
            </a:r>
          </a:p>
          <a:p>
            <a:pPr>
              <a:tabLst>
                <a:tab pos="690563" algn="ctr"/>
                <a:tab pos="2746375" algn="ctr"/>
                <a:tab pos="4568825" algn="ctr"/>
                <a:tab pos="6115050" algn="ctr"/>
                <a:tab pos="7426325" algn="ctr"/>
              </a:tabLst>
            </a:pPr>
            <a:endParaRPr lang="en-US" sz="1800" b="0"/>
          </a:p>
          <a:p>
            <a:pPr>
              <a:tabLst>
                <a:tab pos="690563" algn="ctr"/>
                <a:tab pos="2746375" algn="ctr"/>
                <a:tab pos="4568825" algn="ctr"/>
                <a:tab pos="6115050" algn="ctr"/>
                <a:tab pos="7426325" algn="ctr"/>
              </a:tabLst>
            </a:pPr>
            <a:r>
              <a:rPr lang="en-US" sz="1800" b="0" i="1"/>
              <a:t>Source: USCOLD Register of Dams </a:t>
            </a:r>
          </a:p>
          <a:p>
            <a:pPr>
              <a:tabLst>
                <a:tab pos="690563" algn="ctr"/>
                <a:tab pos="2746375" algn="ctr"/>
                <a:tab pos="4568825" algn="ctr"/>
                <a:tab pos="6115050" algn="ctr"/>
                <a:tab pos="7426325" algn="ctr"/>
              </a:tabLst>
            </a:pPr>
            <a:r>
              <a:rPr lang="en-US" sz="1800" b="0"/>
              <a:t>http://www2.privatei.com/~uscold/uscold_s.html 	</a:t>
            </a:r>
          </a:p>
        </p:txBody>
      </p:sp>
      <p:sp>
        <p:nvSpPr>
          <p:cNvPr id="43012" name="Line 4"/>
          <p:cNvSpPr>
            <a:spLocks noChangeShapeType="1"/>
          </p:cNvSpPr>
          <p:nvPr/>
        </p:nvSpPr>
        <p:spPr bwMode="auto">
          <a:xfrm>
            <a:off x="285750" y="2214563"/>
            <a:ext cx="8201025" cy="0"/>
          </a:xfrm>
          <a:prstGeom prst="line">
            <a:avLst/>
          </a:prstGeom>
          <a:noFill/>
          <a:ln w="12700">
            <a:solidFill>
              <a:schemeClr val="tx1"/>
            </a:solidFill>
            <a:round/>
            <a:headEnd/>
            <a:tailEnd/>
          </a:ln>
          <a:effectLst/>
        </p:spPr>
        <p:txBody>
          <a:bodyPr wrap="none" anchor="ctr"/>
          <a:lstStyle/>
          <a:p>
            <a:endParaRPr lang="en-US"/>
          </a:p>
        </p:txBody>
      </p:sp>
      <p:sp>
        <p:nvSpPr>
          <p:cNvPr id="122888" name="Rectangle 2056"/>
          <p:cNvSpPr>
            <a:spLocks noChangeArrowheads="1"/>
          </p:cNvSpPr>
          <p:nvPr/>
        </p:nvSpPr>
        <p:spPr bwMode="auto">
          <a:xfrm>
            <a:off x="419100" y="5846763"/>
            <a:ext cx="8078788" cy="519112"/>
          </a:xfrm>
          <a:prstGeom prst="rect">
            <a:avLst/>
          </a:prstGeom>
          <a:noFill/>
          <a:ln w="12700">
            <a:noFill/>
            <a:miter lim="800000"/>
            <a:headEnd type="none" w="lg" len="med"/>
            <a:tailEnd type="none" w="lg" len="med"/>
          </a:ln>
          <a:effectLst/>
        </p:spPr>
        <p:txBody>
          <a:bodyPr wrap="none">
            <a:spAutoFit/>
          </a:bodyPr>
          <a:lstStyle/>
          <a:p>
            <a:r>
              <a:rPr lang="en-US">
                <a:hlinkClick r:id="rId2"/>
              </a:rPr>
              <a:t>http://earthobservatory.nasa.gov/Study/LakeMead/</a:t>
            </a:r>
            <a:r>
              <a:rPr lang="en-US"/>
              <a:t> </a:t>
            </a:r>
          </a:p>
        </p:txBody>
      </p:sp>
      <p:sp>
        <p:nvSpPr>
          <p:cNvPr id="122889" name="Text Box 2057"/>
          <p:cNvSpPr txBox="1">
            <a:spLocks noChangeArrowheads="1"/>
          </p:cNvSpPr>
          <p:nvPr/>
        </p:nvSpPr>
        <p:spPr bwMode="auto">
          <a:xfrm>
            <a:off x="557213" y="6399213"/>
            <a:ext cx="8166100" cy="366712"/>
          </a:xfrm>
          <a:prstGeom prst="rect">
            <a:avLst/>
          </a:prstGeom>
          <a:noFill/>
          <a:ln w="12700">
            <a:noFill/>
            <a:miter lim="800000"/>
            <a:headEnd type="none" w="lg" len="med"/>
            <a:tailEnd type="none" w="lg" len="med"/>
          </a:ln>
          <a:effectLst/>
        </p:spPr>
        <p:txBody>
          <a:bodyPr wrap="none">
            <a:spAutoFit/>
          </a:bodyPr>
          <a:lstStyle/>
          <a:p>
            <a:r>
              <a:rPr lang="en-US" sz="1800"/>
              <a:t>Decommission Glen Canyon? </a:t>
            </a:r>
            <a:r>
              <a:rPr lang="en-US" sz="1800">
                <a:hlinkClick r:id="rId3"/>
              </a:rPr>
              <a:t>http://www.sdearthtimes.com/et0203/et0203s6.html</a:t>
            </a:r>
            <a:r>
              <a:rPr lang="en-US" sz="1800"/>
              <a:t> </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noFill/>
          <a:ln/>
          <a:effectLst/>
        </p:spPr>
        <p:txBody>
          <a:bodyPr lIns="90488" tIns="44450" rIns="90488" bIns="44450" anchor="b"/>
          <a:lstStyle/>
          <a:p>
            <a:r>
              <a:rPr lang="en-US"/>
              <a:t>Reservoir Operation for Multiple Uses Including Flood-Control</a:t>
            </a:r>
          </a:p>
        </p:txBody>
      </p:sp>
      <p:sp>
        <p:nvSpPr>
          <p:cNvPr id="71683" name="Freeform 3"/>
          <p:cNvSpPr>
            <a:spLocks/>
          </p:cNvSpPr>
          <p:nvPr/>
        </p:nvSpPr>
        <p:spPr bwMode="auto">
          <a:xfrm>
            <a:off x="5006975" y="2632075"/>
            <a:ext cx="3697288" cy="1487488"/>
          </a:xfrm>
          <a:custGeom>
            <a:avLst/>
            <a:gdLst/>
            <a:ahLst/>
            <a:cxnLst>
              <a:cxn ang="0">
                <a:pos x="0" y="0"/>
              </a:cxn>
              <a:cxn ang="0">
                <a:pos x="2328" y="0"/>
              </a:cxn>
              <a:cxn ang="0">
                <a:pos x="2328" y="936"/>
              </a:cxn>
              <a:cxn ang="0">
                <a:pos x="0" y="936"/>
              </a:cxn>
              <a:cxn ang="0">
                <a:pos x="0" y="0"/>
              </a:cxn>
            </a:cxnLst>
            <a:rect l="0" t="0" r="r" b="b"/>
            <a:pathLst>
              <a:path w="2329" h="937">
                <a:moveTo>
                  <a:pt x="0" y="0"/>
                </a:moveTo>
                <a:lnTo>
                  <a:pt x="2328" y="0"/>
                </a:lnTo>
                <a:lnTo>
                  <a:pt x="2328" y="936"/>
                </a:lnTo>
                <a:lnTo>
                  <a:pt x="0" y="936"/>
                </a:lnTo>
                <a:lnTo>
                  <a:pt x="0" y="0"/>
                </a:lnTo>
              </a:path>
            </a:pathLst>
          </a:custGeom>
          <a:noFill/>
          <a:ln w="12700" cap="rnd" cmpd="sng">
            <a:pattFill prst="pct50">
              <a:fgClr>
                <a:srgbClr val="FFFFFF"/>
              </a:fgClr>
              <a:bgClr>
                <a:srgbClr val="000000"/>
              </a:bgClr>
            </a:pattFill>
            <a:prstDash val="solid"/>
            <a:round/>
            <a:headEnd type="none" w="med" len="med"/>
            <a:tailEnd type="none" w="med" len="med"/>
          </a:ln>
          <a:effectLst/>
        </p:spPr>
        <p:txBody>
          <a:bodyPr/>
          <a:lstStyle/>
          <a:p>
            <a:endParaRPr lang="en-US"/>
          </a:p>
        </p:txBody>
      </p:sp>
      <p:sp>
        <p:nvSpPr>
          <p:cNvPr id="71684" name="Line 4"/>
          <p:cNvSpPr>
            <a:spLocks noChangeShapeType="1"/>
          </p:cNvSpPr>
          <p:nvPr/>
        </p:nvSpPr>
        <p:spPr bwMode="auto">
          <a:xfrm>
            <a:off x="5013325" y="2638425"/>
            <a:ext cx="0" cy="1473200"/>
          </a:xfrm>
          <a:prstGeom prst="line">
            <a:avLst/>
          </a:prstGeom>
          <a:noFill/>
          <a:ln w="12700">
            <a:solidFill>
              <a:schemeClr val="tx1"/>
            </a:solidFill>
            <a:round/>
            <a:headEnd/>
            <a:tailEnd/>
          </a:ln>
          <a:effectLst/>
        </p:spPr>
        <p:txBody>
          <a:bodyPr wrap="none" anchor="ctr"/>
          <a:lstStyle/>
          <a:p>
            <a:endParaRPr lang="en-US"/>
          </a:p>
        </p:txBody>
      </p:sp>
      <p:sp>
        <p:nvSpPr>
          <p:cNvPr id="71685" name="Line 5"/>
          <p:cNvSpPr>
            <a:spLocks noChangeShapeType="1"/>
          </p:cNvSpPr>
          <p:nvPr/>
        </p:nvSpPr>
        <p:spPr bwMode="auto">
          <a:xfrm>
            <a:off x="4975225" y="4124325"/>
            <a:ext cx="63500" cy="0"/>
          </a:xfrm>
          <a:prstGeom prst="line">
            <a:avLst/>
          </a:prstGeom>
          <a:noFill/>
          <a:ln w="12700">
            <a:solidFill>
              <a:schemeClr val="tx1"/>
            </a:solidFill>
            <a:round/>
            <a:headEnd/>
            <a:tailEnd/>
          </a:ln>
          <a:effectLst/>
        </p:spPr>
        <p:txBody>
          <a:bodyPr wrap="none" anchor="ctr"/>
          <a:lstStyle/>
          <a:p>
            <a:endParaRPr lang="en-US"/>
          </a:p>
        </p:txBody>
      </p:sp>
      <p:sp>
        <p:nvSpPr>
          <p:cNvPr id="71686" name="Line 6"/>
          <p:cNvSpPr>
            <a:spLocks noChangeShapeType="1"/>
          </p:cNvSpPr>
          <p:nvPr/>
        </p:nvSpPr>
        <p:spPr bwMode="auto">
          <a:xfrm>
            <a:off x="4975225" y="3883025"/>
            <a:ext cx="63500" cy="0"/>
          </a:xfrm>
          <a:prstGeom prst="line">
            <a:avLst/>
          </a:prstGeom>
          <a:noFill/>
          <a:ln w="12700">
            <a:solidFill>
              <a:schemeClr val="tx1"/>
            </a:solidFill>
            <a:round/>
            <a:headEnd/>
            <a:tailEnd/>
          </a:ln>
          <a:effectLst/>
        </p:spPr>
        <p:txBody>
          <a:bodyPr wrap="none" anchor="ctr"/>
          <a:lstStyle/>
          <a:p>
            <a:endParaRPr lang="en-US"/>
          </a:p>
        </p:txBody>
      </p:sp>
      <p:sp>
        <p:nvSpPr>
          <p:cNvPr id="71687" name="Line 7"/>
          <p:cNvSpPr>
            <a:spLocks noChangeShapeType="1"/>
          </p:cNvSpPr>
          <p:nvPr/>
        </p:nvSpPr>
        <p:spPr bwMode="auto">
          <a:xfrm>
            <a:off x="4975225" y="3629025"/>
            <a:ext cx="63500" cy="0"/>
          </a:xfrm>
          <a:prstGeom prst="line">
            <a:avLst/>
          </a:prstGeom>
          <a:noFill/>
          <a:ln w="12700">
            <a:solidFill>
              <a:schemeClr val="tx1"/>
            </a:solidFill>
            <a:round/>
            <a:headEnd/>
            <a:tailEnd/>
          </a:ln>
          <a:effectLst/>
        </p:spPr>
        <p:txBody>
          <a:bodyPr wrap="none" anchor="ctr"/>
          <a:lstStyle/>
          <a:p>
            <a:endParaRPr lang="en-US"/>
          </a:p>
        </p:txBody>
      </p:sp>
      <p:sp>
        <p:nvSpPr>
          <p:cNvPr id="71688" name="Line 8"/>
          <p:cNvSpPr>
            <a:spLocks noChangeShapeType="1"/>
          </p:cNvSpPr>
          <p:nvPr/>
        </p:nvSpPr>
        <p:spPr bwMode="auto">
          <a:xfrm>
            <a:off x="4975225" y="3387725"/>
            <a:ext cx="63500" cy="0"/>
          </a:xfrm>
          <a:prstGeom prst="line">
            <a:avLst/>
          </a:prstGeom>
          <a:noFill/>
          <a:ln w="12700">
            <a:solidFill>
              <a:schemeClr val="tx1"/>
            </a:solidFill>
            <a:round/>
            <a:headEnd/>
            <a:tailEnd/>
          </a:ln>
          <a:effectLst/>
        </p:spPr>
        <p:txBody>
          <a:bodyPr wrap="none" anchor="ctr"/>
          <a:lstStyle/>
          <a:p>
            <a:endParaRPr lang="en-US"/>
          </a:p>
        </p:txBody>
      </p:sp>
      <p:sp>
        <p:nvSpPr>
          <p:cNvPr id="71689" name="Line 9"/>
          <p:cNvSpPr>
            <a:spLocks noChangeShapeType="1"/>
          </p:cNvSpPr>
          <p:nvPr/>
        </p:nvSpPr>
        <p:spPr bwMode="auto">
          <a:xfrm>
            <a:off x="4975225" y="3133725"/>
            <a:ext cx="63500" cy="0"/>
          </a:xfrm>
          <a:prstGeom prst="line">
            <a:avLst/>
          </a:prstGeom>
          <a:noFill/>
          <a:ln w="12700">
            <a:solidFill>
              <a:schemeClr val="tx1"/>
            </a:solidFill>
            <a:round/>
            <a:headEnd/>
            <a:tailEnd/>
          </a:ln>
          <a:effectLst/>
        </p:spPr>
        <p:txBody>
          <a:bodyPr wrap="none" anchor="ctr"/>
          <a:lstStyle/>
          <a:p>
            <a:endParaRPr lang="en-US"/>
          </a:p>
        </p:txBody>
      </p:sp>
      <p:sp>
        <p:nvSpPr>
          <p:cNvPr id="71690" name="Line 10"/>
          <p:cNvSpPr>
            <a:spLocks noChangeShapeType="1"/>
          </p:cNvSpPr>
          <p:nvPr/>
        </p:nvSpPr>
        <p:spPr bwMode="auto">
          <a:xfrm>
            <a:off x="4975225" y="2892425"/>
            <a:ext cx="63500" cy="0"/>
          </a:xfrm>
          <a:prstGeom prst="line">
            <a:avLst/>
          </a:prstGeom>
          <a:noFill/>
          <a:ln w="12700">
            <a:solidFill>
              <a:schemeClr val="tx1"/>
            </a:solidFill>
            <a:round/>
            <a:headEnd/>
            <a:tailEnd/>
          </a:ln>
          <a:effectLst/>
        </p:spPr>
        <p:txBody>
          <a:bodyPr wrap="none" anchor="ctr"/>
          <a:lstStyle/>
          <a:p>
            <a:endParaRPr lang="en-US"/>
          </a:p>
        </p:txBody>
      </p:sp>
      <p:sp>
        <p:nvSpPr>
          <p:cNvPr id="71691" name="Line 11"/>
          <p:cNvSpPr>
            <a:spLocks noChangeShapeType="1"/>
          </p:cNvSpPr>
          <p:nvPr/>
        </p:nvSpPr>
        <p:spPr bwMode="auto">
          <a:xfrm>
            <a:off x="4975225" y="2638425"/>
            <a:ext cx="63500" cy="0"/>
          </a:xfrm>
          <a:prstGeom prst="line">
            <a:avLst/>
          </a:prstGeom>
          <a:noFill/>
          <a:ln w="12700">
            <a:solidFill>
              <a:schemeClr val="tx1"/>
            </a:solidFill>
            <a:round/>
            <a:headEnd/>
            <a:tailEnd/>
          </a:ln>
          <a:effectLst/>
        </p:spPr>
        <p:txBody>
          <a:bodyPr wrap="none" anchor="ctr"/>
          <a:lstStyle/>
          <a:p>
            <a:endParaRPr lang="en-US"/>
          </a:p>
        </p:txBody>
      </p:sp>
      <p:sp>
        <p:nvSpPr>
          <p:cNvPr id="71692" name="Line 12"/>
          <p:cNvSpPr>
            <a:spLocks noChangeShapeType="1"/>
          </p:cNvSpPr>
          <p:nvPr/>
        </p:nvSpPr>
        <p:spPr bwMode="auto">
          <a:xfrm>
            <a:off x="5013325" y="4124325"/>
            <a:ext cx="3683000" cy="0"/>
          </a:xfrm>
          <a:prstGeom prst="line">
            <a:avLst/>
          </a:prstGeom>
          <a:noFill/>
          <a:ln w="12700">
            <a:solidFill>
              <a:schemeClr val="tx1"/>
            </a:solidFill>
            <a:round/>
            <a:headEnd/>
            <a:tailEnd/>
          </a:ln>
          <a:effectLst/>
        </p:spPr>
        <p:txBody>
          <a:bodyPr wrap="none" anchor="ctr"/>
          <a:lstStyle/>
          <a:p>
            <a:endParaRPr lang="en-US"/>
          </a:p>
        </p:txBody>
      </p:sp>
      <p:sp>
        <p:nvSpPr>
          <p:cNvPr id="71693" name="Freeform 13"/>
          <p:cNvSpPr>
            <a:spLocks/>
          </p:cNvSpPr>
          <p:nvPr/>
        </p:nvSpPr>
        <p:spPr bwMode="auto">
          <a:xfrm>
            <a:off x="5159375" y="2670175"/>
            <a:ext cx="3379788" cy="1373188"/>
          </a:xfrm>
          <a:custGeom>
            <a:avLst/>
            <a:gdLst/>
            <a:ahLst/>
            <a:cxnLst>
              <a:cxn ang="0">
                <a:pos x="0" y="0"/>
              </a:cxn>
              <a:cxn ang="0">
                <a:pos x="304" y="864"/>
              </a:cxn>
              <a:cxn ang="0">
                <a:pos x="1240" y="864"/>
              </a:cxn>
              <a:cxn ang="0">
                <a:pos x="1720" y="0"/>
              </a:cxn>
              <a:cxn ang="0">
                <a:pos x="2128" y="0"/>
              </a:cxn>
            </a:cxnLst>
            <a:rect l="0" t="0" r="r" b="b"/>
            <a:pathLst>
              <a:path w="2129" h="865">
                <a:moveTo>
                  <a:pt x="0" y="0"/>
                </a:moveTo>
                <a:lnTo>
                  <a:pt x="304" y="864"/>
                </a:lnTo>
                <a:lnTo>
                  <a:pt x="1240" y="864"/>
                </a:lnTo>
                <a:lnTo>
                  <a:pt x="1720" y="0"/>
                </a:lnTo>
                <a:lnTo>
                  <a:pt x="2128" y="0"/>
                </a:lnTo>
              </a:path>
            </a:pathLst>
          </a:custGeom>
          <a:noFill/>
          <a:ln w="28575" cap="rnd" cmpd="sng">
            <a:solidFill>
              <a:schemeClr val="tx2"/>
            </a:solidFill>
            <a:prstDash val="dash"/>
            <a:round/>
            <a:headEnd type="none" w="med" len="med"/>
            <a:tailEnd type="none" w="med" len="med"/>
          </a:ln>
          <a:effectLst/>
        </p:spPr>
        <p:txBody>
          <a:bodyPr/>
          <a:lstStyle/>
          <a:p>
            <a:endParaRPr lang="en-US"/>
          </a:p>
        </p:txBody>
      </p:sp>
      <p:sp>
        <p:nvSpPr>
          <p:cNvPr id="71694" name="Freeform 14"/>
          <p:cNvSpPr>
            <a:spLocks/>
          </p:cNvSpPr>
          <p:nvPr/>
        </p:nvSpPr>
        <p:spPr bwMode="auto">
          <a:xfrm>
            <a:off x="5159375" y="2670175"/>
            <a:ext cx="3379788" cy="1373188"/>
          </a:xfrm>
          <a:custGeom>
            <a:avLst/>
            <a:gdLst/>
            <a:ahLst/>
            <a:cxnLst>
              <a:cxn ang="0">
                <a:pos x="0" y="0"/>
              </a:cxn>
              <a:cxn ang="0">
                <a:pos x="304" y="864"/>
              </a:cxn>
              <a:cxn ang="0">
                <a:pos x="1240" y="864"/>
              </a:cxn>
              <a:cxn ang="0">
                <a:pos x="1720" y="864"/>
              </a:cxn>
              <a:cxn ang="0">
                <a:pos x="2128" y="0"/>
              </a:cxn>
            </a:cxnLst>
            <a:rect l="0" t="0" r="r" b="b"/>
            <a:pathLst>
              <a:path w="2129" h="865">
                <a:moveTo>
                  <a:pt x="0" y="0"/>
                </a:moveTo>
                <a:lnTo>
                  <a:pt x="304" y="864"/>
                </a:lnTo>
                <a:lnTo>
                  <a:pt x="1240" y="864"/>
                </a:lnTo>
                <a:lnTo>
                  <a:pt x="1720" y="864"/>
                </a:lnTo>
                <a:lnTo>
                  <a:pt x="2128" y="0"/>
                </a:lnTo>
              </a:path>
            </a:pathLst>
          </a:custGeom>
          <a:noFill/>
          <a:ln w="28575" cap="rnd" cmpd="sng">
            <a:solidFill>
              <a:schemeClr val="accent2"/>
            </a:solidFill>
            <a:prstDash val="solid"/>
            <a:round/>
            <a:headEnd type="none" w="med" len="med"/>
            <a:tailEnd type="none" w="med" len="med"/>
          </a:ln>
          <a:effectLst/>
        </p:spPr>
        <p:txBody>
          <a:bodyPr/>
          <a:lstStyle/>
          <a:p>
            <a:endParaRPr lang="en-US"/>
          </a:p>
        </p:txBody>
      </p:sp>
      <p:sp>
        <p:nvSpPr>
          <p:cNvPr id="71695" name="Rectangle 15"/>
          <p:cNvSpPr>
            <a:spLocks noChangeArrowheads="1"/>
          </p:cNvSpPr>
          <p:nvPr/>
        </p:nvSpPr>
        <p:spPr bwMode="auto">
          <a:xfrm>
            <a:off x="4618038" y="3957638"/>
            <a:ext cx="403225" cy="301625"/>
          </a:xfrm>
          <a:prstGeom prst="rect">
            <a:avLst/>
          </a:prstGeom>
          <a:noFill/>
          <a:ln w="12700">
            <a:noFill/>
            <a:miter lim="800000"/>
            <a:headEnd/>
            <a:tailEnd/>
          </a:ln>
          <a:effectLst/>
        </p:spPr>
        <p:txBody>
          <a:bodyPr wrap="none" lIns="90488" tIns="44450" rIns="90488" bIns="44450">
            <a:spAutoFit/>
          </a:bodyPr>
          <a:lstStyle/>
          <a:p>
            <a:r>
              <a:rPr lang="en-US" sz="1400" b="0"/>
              <a:t>2.4</a:t>
            </a:r>
          </a:p>
        </p:txBody>
      </p:sp>
      <p:sp>
        <p:nvSpPr>
          <p:cNvPr id="71696" name="Rectangle 16"/>
          <p:cNvSpPr>
            <a:spLocks noChangeArrowheads="1"/>
          </p:cNvSpPr>
          <p:nvPr/>
        </p:nvSpPr>
        <p:spPr bwMode="auto">
          <a:xfrm>
            <a:off x="4618038" y="3716338"/>
            <a:ext cx="403225" cy="301625"/>
          </a:xfrm>
          <a:prstGeom prst="rect">
            <a:avLst/>
          </a:prstGeom>
          <a:noFill/>
          <a:ln w="12700">
            <a:noFill/>
            <a:miter lim="800000"/>
            <a:headEnd/>
            <a:tailEnd/>
          </a:ln>
          <a:effectLst/>
        </p:spPr>
        <p:txBody>
          <a:bodyPr wrap="none" lIns="90488" tIns="44450" rIns="90488" bIns="44450">
            <a:spAutoFit/>
          </a:bodyPr>
          <a:lstStyle/>
          <a:p>
            <a:r>
              <a:rPr lang="en-US" sz="1400" b="0"/>
              <a:t>2.5</a:t>
            </a:r>
          </a:p>
        </p:txBody>
      </p:sp>
      <p:sp>
        <p:nvSpPr>
          <p:cNvPr id="71697" name="Rectangle 17"/>
          <p:cNvSpPr>
            <a:spLocks noChangeArrowheads="1"/>
          </p:cNvSpPr>
          <p:nvPr/>
        </p:nvSpPr>
        <p:spPr bwMode="auto">
          <a:xfrm>
            <a:off x="4618038" y="3462338"/>
            <a:ext cx="403225" cy="301625"/>
          </a:xfrm>
          <a:prstGeom prst="rect">
            <a:avLst/>
          </a:prstGeom>
          <a:noFill/>
          <a:ln w="12700">
            <a:noFill/>
            <a:miter lim="800000"/>
            <a:headEnd/>
            <a:tailEnd/>
          </a:ln>
          <a:effectLst/>
        </p:spPr>
        <p:txBody>
          <a:bodyPr wrap="none" lIns="90488" tIns="44450" rIns="90488" bIns="44450">
            <a:spAutoFit/>
          </a:bodyPr>
          <a:lstStyle/>
          <a:p>
            <a:r>
              <a:rPr lang="en-US" sz="1400" b="0"/>
              <a:t>2.6</a:t>
            </a:r>
          </a:p>
        </p:txBody>
      </p:sp>
      <p:sp>
        <p:nvSpPr>
          <p:cNvPr id="71698" name="Rectangle 18"/>
          <p:cNvSpPr>
            <a:spLocks noChangeArrowheads="1"/>
          </p:cNvSpPr>
          <p:nvPr/>
        </p:nvSpPr>
        <p:spPr bwMode="auto">
          <a:xfrm>
            <a:off x="4618038" y="3221038"/>
            <a:ext cx="403225" cy="301625"/>
          </a:xfrm>
          <a:prstGeom prst="rect">
            <a:avLst/>
          </a:prstGeom>
          <a:noFill/>
          <a:ln w="12700">
            <a:noFill/>
            <a:miter lim="800000"/>
            <a:headEnd/>
            <a:tailEnd/>
          </a:ln>
          <a:effectLst/>
        </p:spPr>
        <p:txBody>
          <a:bodyPr wrap="none" lIns="90488" tIns="44450" rIns="90488" bIns="44450">
            <a:spAutoFit/>
          </a:bodyPr>
          <a:lstStyle/>
          <a:p>
            <a:r>
              <a:rPr lang="en-US" sz="1400" b="0"/>
              <a:t>2.7</a:t>
            </a:r>
          </a:p>
        </p:txBody>
      </p:sp>
      <p:sp>
        <p:nvSpPr>
          <p:cNvPr id="71699" name="Rectangle 19"/>
          <p:cNvSpPr>
            <a:spLocks noChangeArrowheads="1"/>
          </p:cNvSpPr>
          <p:nvPr/>
        </p:nvSpPr>
        <p:spPr bwMode="auto">
          <a:xfrm>
            <a:off x="4618038" y="2967038"/>
            <a:ext cx="403225" cy="301625"/>
          </a:xfrm>
          <a:prstGeom prst="rect">
            <a:avLst/>
          </a:prstGeom>
          <a:noFill/>
          <a:ln w="12700">
            <a:noFill/>
            <a:miter lim="800000"/>
            <a:headEnd/>
            <a:tailEnd/>
          </a:ln>
          <a:effectLst/>
        </p:spPr>
        <p:txBody>
          <a:bodyPr wrap="none" lIns="90488" tIns="44450" rIns="90488" bIns="44450">
            <a:spAutoFit/>
          </a:bodyPr>
          <a:lstStyle/>
          <a:p>
            <a:r>
              <a:rPr lang="en-US" sz="1400" b="0"/>
              <a:t>2.8</a:t>
            </a:r>
          </a:p>
        </p:txBody>
      </p:sp>
      <p:sp>
        <p:nvSpPr>
          <p:cNvPr id="71700" name="Rectangle 20"/>
          <p:cNvSpPr>
            <a:spLocks noChangeArrowheads="1"/>
          </p:cNvSpPr>
          <p:nvPr/>
        </p:nvSpPr>
        <p:spPr bwMode="auto">
          <a:xfrm>
            <a:off x="4618038" y="2725738"/>
            <a:ext cx="403225" cy="301625"/>
          </a:xfrm>
          <a:prstGeom prst="rect">
            <a:avLst/>
          </a:prstGeom>
          <a:noFill/>
          <a:ln w="12700">
            <a:noFill/>
            <a:miter lim="800000"/>
            <a:headEnd/>
            <a:tailEnd/>
          </a:ln>
          <a:effectLst/>
        </p:spPr>
        <p:txBody>
          <a:bodyPr wrap="none" lIns="90488" tIns="44450" rIns="90488" bIns="44450">
            <a:spAutoFit/>
          </a:bodyPr>
          <a:lstStyle/>
          <a:p>
            <a:r>
              <a:rPr lang="en-US" sz="1400" b="0"/>
              <a:t>2.9</a:t>
            </a:r>
          </a:p>
        </p:txBody>
      </p:sp>
      <p:sp>
        <p:nvSpPr>
          <p:cNvPr id="71701" name="Rectangle 21"/>
          <p:cNvSpPr>
            <a:spLocks noChangeArrowheads="1"/>
          </p:cNvSpPr>
          <p:nvPr/>
        </p:nvSpPr>
        <p:spPr bwMode="auto">
          <a:xfrm>
            <a:off x="4732338" y="2471738"/>
            <a:ext cx="269875" cy="301625"/>
          </a:xfrm>
          <a:prstGeom prst="rect">
            <a:avLst/>
          </a:prstGeom>
          <a:noFill/>
          <a:ln w="12700">
            <a:noFill/>
            <a:miter lim="800000"/>
            <a:headEnd/>
            <a:tailEnd/>
          </a:ln>
          <a:effectLst/>
        </p:spPr>
        <p:txBody>
          <a:bodyPr wrap="none" lIns="90488" tIns="44450" rIns="90488" bIns="44450">
            <a:spAutoFit/>
          </a:bodyPr>
          <a:lstStyle/>
          <a:p>
            <a:r>
              <a:rPr lang="en-US" sz="1400" b="0"/>
              <a:t>3</a:t>
            </a:r>
          </a:p>
        </p:txBody>
      </p:sp>
      <p:sp>
        <p:nvSpPr>
          <p:cNvPr id="71702" name="Rectangle 22"/>
          <p:cNvSpPr>
            <a:spLocks noChangeArrowheads="1"/>
          </p:cNvSpPr>
          <p:nvPr/>
        </p:nvSpPr>
        <p:spPr bwMode="auto">
          <a:xfrm>
            <a:off x="4745038" y="4135438"/>
            <a:ext cx="684212" cy="301625"/>
          </a:xfrm>
          <a:prstGeom prst="rect">
            <a:avLst/>
          </a:prstGeom>
          <a:noFill/>
          <a:ln w="12700">
            <a:noFill/>
            <a:miter lim="800000"/>
            <a:headEnd/>
            <a:tailEnd/>
          </a:ln>
          <a:effectLst/>
        </p:spPr>
        <p:txBody>
          <a:bodyPr wrap="none" lIns="90488" tIns="44450" rIns="90488" bIns="44450">
            <a:spAutoFit/>
          </a:bodyPr>
          <a:lstStyle/>
          <a:p>
            <a:r>
              <a:rPr lang="en-US" sz="1400" b="0"/>
              <a:t>15-Sep</a:t>
            </a:r>
          </a:p>
        </p:txBody>
      </p:sp>
      <p:sp>
        <p:nvSpPr>
          <p:cNvPr id="71703" name="Rectangle 23"/>
          <p:cNvSpPr>
            <a:spLocks noChangeArrowheads="1"/>
          </p:cNvSpPr>
          <p:nvPr/>
        </p:nvSpPr>
        <p:spPr bwMode="auto">
          <a:xfrm>
            <a:off x="5380038" y="4135438"/>
            <a:ext cx="674687" cy="301625"/>
          </a:xfrm>
          <a:prstGeom prst="rect">
            <a:avLst/>
          </a:prstGeom>
          <a:noFill/>
          <a:ln w="12700">
            <a:noFill/>
            <a:miter lim="800000"/>
            <a:headEnd/>
            <a:tailEnd/>
          </a:ln>
          <a:effectLst/>
        </p:spPr>
        <p:txBody>
          <a:bodyPr wrap="none" lIns="90488" tIns="44450" rIns="90488" bIns="44450">
            <a:spAutoFit/>
          </a:bodyPr>
          <a:lstStyle/>
          <a:p>
            <a:r>
              <a:rPr lang="en-US" sz="1400" b="0"/>
              <a:t>31-Oct</a:t>
            </a:r>
          </a:p>
        </p:txBody>
      </p:sp>
      <p:sp>
        <p:nvSpPr>
          <p:cNvPr id="71704" name="Rectangle 24"/>
          <p:cNvSpPr>
            <a:spLocks noChangeArrowheads="1"/>
          </p:cNvSpPr>
          <p:nvPr/>
        </p:nvSpPr>
        <p:spPr bwMode="auto">
          <a:xfrm>
            <a:off x="6802438" y="4135438"/>
            <a:ext cx="714375" cy="301625"/>
          </a:xfrm>
          <a:prstGeom prst="rect">
            <a:avLst/>
          </a:prstGeom>
          <a:noFill/>
          <a:ln w="12700">
            <a:noFill/>
            <a:miter lim="800000"/>
            <a:headEnd/>
            <a:tailEnd/>
          </a:ln>
          <a:effectLst/>
        </p:spPr>
        <p:txBody>
          <a:bodyPr wrap="none" lIns="90488" tIns="44450" rIns="90488" bIns="44450">
            <a:spAutoFit/>
          </a:bodyPr>
          <a:lstStyle/>
          <a:p>
            <a:r>
              <a:rPr lang="en-US" sz="1400" b="0"/>
              <a:t>20-Mar</a:t>
            </a:r>
          </a:p>
        </p:txBody>
      </p:sp>
      <p:sp>
        <p:nvSpPr>
          <p:cNvPr id="71705" name="Rectangle 25"/>
          <p:cNvSpPr>
            <a:spLocks noChangeArrowheads="1"/>
          </p:cNvSpPr>
          <p:nvPr/>
        </p:nvSpPr>
        <p:spPr bwMode="auto">
          <a:xfrm>
            <a:off x="7539038" y="4135438"/>
            <a:ext cx="744537" cy="301625"/>
          </a:xfrm>
          <a:prstGeom prst="rect">
            <a:avLst/>
          </a:prstGeom>
          <a:noFill/>
          <a:ln w="12700">
            <a:noFill/>
            <a:miter lim="800000"/>
            <a:headEnd/>
            <a:tailEnd/>
          </a:ln>
          <a:effectLst/>
        </p:spPr>
        <p:txBody>
          <a:bodyPr wrap="none" lIns="90488" tIns="44450" rIns="90488" bIns="44450">
            <a:spAutoFit/>
          </a:bodyPr>
          <a:lstStyle/>
          <a:p>
            <a:r>
              <a:rPr lang="en-US" sz="1400" b="0"/>
              <a:t>31-May</a:t>
            </a:r>
          </a:p>
        </p:txBody>
      </p:sp>
      <p:sp>
        <p:nvSpPr>
          <p:cNvPr id="71706" name="Rectangle 26"/>
          <p:cNvSpPr>
            <a:spLocks noChangeArrowheads="1"/>
          </p:cNvSpPr>
          <p:nvPr/>
        </p:nvSpPr>
        <p:spPr bwMode="auto">
          <a:xfrm rot="16200000">
            <a:off x="4010026" y="3263900"/>
            <a:ext cx="1181100" cy="301625"/>
          </a:xfrm>
          <a:prstGeom prst="rect">
            <a:avLst/>
          </a:prstGeom>
          <a:noFill/>
          <a:ln w="12700">
            <a:noFill/>
            <a:miter lim="800000"/>
            <a:headEnd/>
            <a:tailEnd/>
          </a:ln>
          <a:effectLst/>
        </p:spPr>
        <p:txBody>
          <a:bodyPr wrap="none" lIns="90488" tIns="44450" rIns="90488" bIns="44450">
            <a:spAutoFit/>
          </a:bodyPr>
          <a:lstStyle/>
          <a:p>
            <a:r>
              <a:rPr lang="en-US" sz="1400"/>
              <a:t>Storage Mm</a:t>
            </a:r>
            <a:r>
              <a:rPr lang="en-US" sz="1400" baseline="30000"/>
              <a:t>3</a:t>
            </a:r>
          </a:p>
        </p:txBody>
      </p:sp>
      <p:sp>
        <p:nvSpPr>
          <p:cNvPr id="71707" name="Line 27"/>
          <p:cNvSpPr>
            <a:spLocks noChangeShapeType="1"/>
          </p:cNvSpPr>
          <p:nvPr/>
        </p:nvSpPr>
        <p:spPr bwMode="auto">
          <a:xfrm flipV="1">
            <a:off x="7885113" y="2608263"/>
            <a:ext cx="0" cy="1571625"/>
          </a:xfrm>
          <a:prstGeom prst="line">
            <a:avLst/>
          </a:prstGeom>
          <a:noFill/>
          <a:ln w="12700">
            <a:solidFill>
              <a:schemeClr val="tx1"/>
            </a:solidFill>
            <a:prstDash val="sysDot"/>
            <a:round/>
            <a:headEnd/>
            <a:tailEnd/>
          </a:ln>
          <a:effectLst/>
        </p:spPr>
        <p:txBody>
          <a:bodyPr wrap="none" anchor="ctr"/>
          <a:lstStyle/>
          <a:p>
            <a:endParaRPr lang="en-US"/>
          </a:p>
        </p:txBody>
      </p:sp>
      <p:sp>
        <p:nvSpPr>
          <p:cNvPr id="71708" name="Line 28"/>
          <p:cNvSpPr>
            <a:spLocks noChangeShapeType="1"/>
          </p:cNvSpPr>
          <p:nvPr/>
        </p:nvSpPr>
        <p:spPr bwMode="auto">
          <a:xfrm flipH="1" flipV="1">
            <a:off x="7116763" y="2608263"/>
            <a:ext cx="15875" cy="1571625"/>
          </a:xfrm>
          <a:prstGeom prst="line">
            <a:avLst/>
          </a:prstGeom>
          <a:noFill/>
          <a:ln w="12700">
            <a:solidFill>
              <a:schemeClr val="tx1"/>
            </a:solidFill>
            <a:prstDash val="sysDot"/>
            <a:round/>
            <a:headEnd/>
            <a:tailEnd/>
          </a:ln>
          <a:effectLst/>
        </p:spPr>
        <p:txBody>
          <a:bodyPr wrap="none" anchor="ctr"/>
          <a:lstStyle/>
          <a:p>
            <a:endParaRPr lang="en-US"/>
          </a:p>
        </p:txBody>
      </p:sp>
      <p:sp>
        <p:nvSpPr>
          <p:cNvPr id="71709" name="Line 29"/>
          <p:cNvSpPr>
            <a:spLocks noChangeShapeType="1"/>
          </p:cNvSpPr>
          <p:nvPr/>
        </p:nvSpPr>
        <p:spPr bwMode="auto">
          <a:xfrm flipH="1" flipV="1">
            <a:off x="5668963" y="2608263"/>
            <a:ext cx="14287" cy="1571625"/>
          </a:xfrm>
          <a:prstGeom prst="line">
            <a:avLst/>
          </a:prstGeom>
          <a:noFill/>
          <a:ln w="12700">
            <a:solidFill>
              <a:schemeClr val="tx1"/>
            </a:solidFill>
            <a:prstDash val="sysDot"/>
            <a:round/>
            <a:headEnd/>
            <a:tailEnd/>
          </a:ln>
          <a:effectLst/>
        </p:spPr>
        <p:txBody>
          <a:bodyPr wrap="none" anchor="ctr"/>
          <a:lstStyle/>
          <a:p>
            <a:endParaRPr lang="en-US"/>
          </a:p>
        </p:txBody>
      </p:sp>
      <p:sp>
        <p:nvSpPr>
          <p:cNvPr id="71710" name="Line 30"/>
          <p:cNvSpPr>
            <a:spLocks noChangeShapeType="1"/>
          </p:cNvSpPr>
          <p:nvPr/>
        </p:nvSpPr>
        <p:spPr bwMode="auto">
          <a:xfrm flipV="1">
            <a:off x="5138738" y="2608263"/>
            <a:ext cx="3175" cy="1558925"/>
          </a:xfrm>
          <a:prstGeom prst="line">
            <a:avLst/>
          </a:prstGeom>
          <a:noFill/>
          <a:ln w="12700">
            <a:solidFill>
              <a:schemeClr val="tx1"/>
            </a:solidFill>
            <a:prstDash val="sysDot"/>
            <a:round/>
            <a:headEnd/>
            <a:tailEnd/>
          </a:ln>
          <a:effectLst/>
        </p:spPr>
        <p:txBody>
          <a:bodyPr wrap="none" anchor="ctr"/>
          <a:lstStyle/>
          <a:p>
            <a:endParaRPr lang="en-US"/>
          </a:p>
        </p:txBody>
      </p:sp>
      <p:sp>
        <p:nvSpPr>
          <p:cNvPr id="71711" name="Rectangle 31"/>
          <p:cNvSpPr>
            <a:spLocks noChangeArrowheads="1"/>
          </p:cNvSpPr>
          <p:nvPr/>
        </p:nvSpPr>
        <p:spPr bwMode="auto">
          <a:xfrm>
            <a:off x="8220075" y="4130675"/>
            <a:ext cx="625475" cy="301625"/>
          </a:xfrm>
          <a:prstGeom prst="rect">
            <a:avLst/>
          </a:prstGeom>
          <a:noFill/>
          <a:ln w="12700">
            <a:noFill/>
            <a:miter lim="800000"/>
            <a:headEnd/>
            <a:tailEnd/>
          </a:ln>
          <a:effectLst/>
        </p:spPr>
        <p:txBody>
          <a:bodyPr wrap="none" lIns="90488" tIns="44450" rIns="90488" bIns="44450">
            <a:spAutoFit/>
          </a:bodyPr>
          <a:lstStyle/>
          <a:p>
            <a:r>
              <a:rPr lang="en-US" sz="1400" b="0"/>
              <a:t>31-Jul</a:t>
            </a:r>
          </a:p>
        </p:txBody>
      </p:sp>
      <p:sp>
        <p:nvSpPr>
          <p:cNvPr id="71712" name="Line 32"/>
          <p:cNvSpPr>
            <a:spLocks noChangeShapeType="1"/>
          </p:cNvSpPr>
          <p:nvPr/>
        </p:nvSpPr>
        <p:spPr bwMode="auto">
          <a:xfrm flipV="1">
            <a:off x="8523288" y="2608263"/>
            <a:ext cx="0" cy="1571625"/>
          </a:xfrm>
          <a:prstGeom prst="line">
            <a:avLst/>
          </a:prstGeom>
          <a:noFill/>
          <a:ln w="12700">
            <a:solidFill>
              <a:schemeClr val="tx1"/>
            </a:solidFill>
            <a:prstDash val="sysDot"/>
            <a:round/>
            <a:headEnd/>
            <a:tailEnd/>
          </a:ln>
          <a:effectLst/>
        </p:spPr>
        <p:txBody>
          <a:bodyPr wrap="none" anchor="ctr"/>
          <a:lstStyle/>
          <a:p>
            <a:endParaRPr lang="en-US"/>
          </a:p>
        </p:txBody>
      </p:sp>
      <p:sp>
        <p:nvSpPr>
          <p:cNvPr id="71713" name="Rectangle 33"/>
          <p:cNvSpPr>
            <a:spLocks noGrp="1" noChangeArrowheads="1"/>
          </p:cNvSpPr>
          <p:nvPr>
            <p:ph type="body" idx="1"/>
          </p:nvPr>
        </p:nvSpPr>
        <p:spPr>
          <a:xfrm>
            <a:off x="271463" y="1692275"/>
            <a:ext cx="3844925" cy="4732338"/>
          </a:xfrm>
          <a:noFill/>
          <a:ln/>
        </p:spPr>
        <p:txBody>
          <a:bodyPr lIns="90488" tIns="44450" rIns="90488" bIns="44450"/>
          <a:lstStyle/>
          <a:p>
            <a:r>
              <a:rPr lang="en-US" sz="2400"/>
              <a:t>Keep reservoir level at or below the rule curve</a:t>
            </a:r>
          </a:p>
          <a:p>
            <a:r>
              <a:rPr lang="en-US" sz="2400"/>
              <a:t>In case of flood, limit outflow to 225 m</a:t>
            </a:r>
            <a:r>
              <a:rPr lang="en-US" sz="2400" baseline="30000"/>
              <a:t>3</a:t>
            </a:r>
            <a:r>
              <a:rPr lang="en-US" sz="2400"/>
              <a:t>/s until reservoir is again at or below the rule curve</a:t>
            </a:r>
          </a:p>
          <a:p>
            <a:r>
              <a:rPr lang="en-US" sz="2400"/>
              <a:t>The rule curve is high between July 31 and September 15 because flooding is rare that time of year</a:t>
            </a:r>
          </a:p>
        </p:txBody>
      </p:sp>
      <p:sp>
        <p:nvSpPr>
          <p:cNvPr id="71714" name="Line 34"/>
          <p:cNvSpPr>
            <a:spLocks noChangeShapeType="1"/>
          </p:cNvSpPr>
          <p:nvPr/>
        </p:nvSpPr>
        <p:spPr bwMode="auto">
          <a:xfrm flipH="1">
            <a:off x="4524375" y="2670175"/>
            <a:ext cx="4430713" cy="0"/>
          </a:xfrm>
          <a:prstGeom prst="line">
            <a:avLst/>
          </a:prstGeom>
          <a:noFill/>
          <a:ln w="12700">
            <a:solidFill>
              <a:schemeClr val="tx1"/>
            </a:solidFill>
            <a:round/>
            <a:headEnd/>
            <a:tailEnd/>
          </a:ln>
          <a:effectLst/>
        </p:spPr>
        <p:txBody>
          <a:bodyPr wrap="none" anchor="ctr"/>
          <a:lstStyle/>
          <a:p>
            <a:endParaRPr lang="en-US"/>
          </a:p>
        </p:txBody>
      </p:sp>
      <p:sp>
        <p:nvSpPr>
          <p:cNvPr id="71715" name="Rectangle 35"/>
          <p:cNvSpPr>
            <a:spLocks noChangeArrowheads="1"/>
          </p:cNvSpPr>
          <p:nvPr/>
        </p:nvSpPr>
        <p:spPr bwMode="auto">
          <a:xfrm>
            <a:off x="5759450" y="3143250"/>
            <a:ext cx="1190625" cy="363538"/>
          </a:xfrm>
          <a:prstGeom prst="rect">
            <a:avLst/>
          </a:prstGeom>
          <a:noFill/>
          <a:ln w="12700">
            <a:noFill/>
            <a:miter lim="800000"/>
            <a:headEnd/>
            <a:tailEnd/>
          </a:ln>
          <a:effectLst/>
        </p:spPr>
        <p:txBody>
          <a:bodyPr wrap="none" lIns="90488" tIns="44450" rIns="90488" bIns="44450">
            <a:spAutoFit/>
          </a:bodyPr>
          <a:lstStyle/>
          <a:p>
            <a:r>
              <a:rPr lang="en-US" sz="1800" b="0"/>
              <a:t>rule curves</a:t>
            </a:r>
          </a:p>
        </p:txBody>
      </p:sp>
      <p:sp>
        <p:nvSpPr>
          <p:cNvPr id="71716" name="Rectangle 36"/>
          <p:cNvSpPr>
            <a:spLocks noChangeArrowheads="1"/>
          </p:cNvSpPr>
          <p:nvPr/>
        </p:nvSpPr>
        <p:spPr bwMode="auto">
          <a:xfrm>
            <a:off x="5494338" y="2027238"/>
            <a:ext cx="3019425" cy="363537"/>
          </a:xfrm>
          <a:prstGeom prst="rect">
            <a:avLst/>
          </a:prstGeom>
          <a:noFill/>
          <a:ln w="12700">
            <a:noFill/>
            <a:miter lim="800000"/>
            <a:headEnd/>
            <a:tailEnd/>
          </a:ln>
          <a:effectLst/>
        </p:spPr>
        <p:txBody>
          <a:bodyPr wrap="none" lIns="90488" tIns="44450" rIns="90488" bIns="44450">
            <a:spAutoFit/>
          </a:bodyPr>
          <a:lstStyle/>
          <a:p>
            <a:r>
              <a:rPr lang="en-US" sz="1800" b="0"/>
              <a:t>conditional flood control space</a:t>
            </a:r>
          </a:p>
        </p:txBody>
      </p:sp>
      <p:sp>
        <p:nvSpPr>
          <p:cNvPr id="71717" name="Line 37"/>
          <p:cNvSpPr>
            <a:spLocks noChangeShapeType="1"/>
          </p:cNvSpPr>
          <p:nvPr/>
        </p:nvSpPr>
        <p:spPr bwMode="auto">
          <a:xfrm>
            <a:off x="7283450" y="2330450"/>
            <a:ext cx="498475" cy="1050925"/>
          </a:xfrm>
          <a:prstGeom prst="line">
            <a:avLst/>
          </a:prstGeom>
          <a:noFill/>
          <a:ln w="12700">
            <a:solidFill>
              <a:schemeClr val="tx1"/>
            </a:solidFill>
            <a:round/>
            <a:headEnd/>
            <a:tailEnd type="triangle" w="med" len="med"/>
          </a:ln>
          <a:effectLst/>
        </p:spPr>
        <p:txBody>
          <a:bodyPr wrap="none" anchor="ctr"/>
          <a:lstStyle/>
          <a:p>
            <a:endParaRPr lang="en-US"/>
          </a:p>
        </p:txBody>
      </p:sp>
      <p:sp>
        <p:nvSpPr>
          <p:cNvPr id="71718" name="Line 38"/>
          <p:cNvSpPr>
            <a:spLocks noChangeShapeType="1"/>
          </p:cNvSpPr>
          <p:nvPr/>
        </p:nvSpPr>
        <p:spPr bwMode="auto">
          <a:xfrm flipH="1">
            <a:off x="5532438" y="3476625"/>
            <a:ext cx="715962" cy="236538"/>
          </a:xfrm>
          <a:prstGeom prst="line">
            <a:avLst/>
          </a:prstGeom>
          <a:noFill/>
          <a:ln w="12700">
            <a:solidFill>
              <a:schemeClr val="tx1"/>
            </a:solidFill>
            <a:round/>
            <a:headEnd/>
            <a:tailEnd type="triangle" w="med" len="med"/>
          </a:ln>
          <a:effectLst/>
        </p:spPr>
        <p:txBody>
          <a:bodyPr wrap="none" anchor="ctr"/>
          <a:lstStyle/>
          <a:p>
            <a:endParaRPr lang="en-US"/>
          </a:p>
        </p:txBody>
      </p:sp>
      <p:sp>
        <p:nvSpPr>
          <p:cNvPr id="71719" name="Line 39"/>
          <p:cNvSpPr>
            <a:spLocks noChangeShapeType="1"/>
          </p:cNvSpPr>
          <p:nvPr/>
        </p:nvSpPr>
        <p:spPr bwMode="auto">
          <a:xfrm>
            <a:off x="6635750" y="3476625"/>
            <a:ext cx="622300" cy="319088"/>
          </a:xfrm>
          <a:prstGeom prst="line">
            <a:avLst/>
          </a:prstGeom>
          <a:noFill/>
          <a:ln w="12700">
            <a:solidFill>
              <a:schemeClr val="tx1"/>
            </a:solidFill>
            <a:round/>
            <a:headEnd/>
            <a:tailEnd type="triangle" w="med" len="med"/>
          </a:ln>
          <a:effectLst/>
        </p:spPr>
        <p:txBody>
          <a:bodyPr wrap="none" anchor="ctr"/>
          <a:lstStyle/>
          <a:p>
            <a:endParaRPr lang="en-US"/>
          </a:p>
        </p:txBody>
      </p:sp>
      <p:sp>
        <p:nvSpPr>
          <p:cNvPr id="71720" name="Rectangle 40"/>
          <p:cNvSpPr>
            <a:spLocks noChangeArrowheads="1"/>
          </p:cNvSpPr>
          <p:nvPr/>
        </p:nvSpPr>
        <p:spPr bwMode="auto">
          <a:xfrm>
            <a:off x="4732338" y="4884738"/>
            <a:ext cx="4138612" cy="1184275"/>
          </a:xfrm>
          <a:prstGeom prst="rect">
            <a:avLst/>
          </a:prstGeom>
          <a:noFill/>
          <a:ln w="12700">
            <a:noFill/>
            <a:miter lim="800000"/>
            <a:headEnd/>
            <a:tailEnd/>
          </a:ln>
          <a:effectLst/>
        </p:spPr>
        <p:txBody>
          <a:bodyPr lIns="90488" tIns="44450" rIns="90488" bIns="44450">
            <a:spAutoFit/>
          </a:bodyPr>
          <a:lstStyle/>
          <a:p>
            <a:r>
              <a:rPr lang="en-US" sz="2400" b="0"/>
              <a:t>choice of rule curve depends on anticipated volume of snow melt</a:t>
            </a: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effectLst/>
        </p:spPr>
        <p:txBody>
          <a:bodyPr/>
          <a:lstStyle/>
          <a:p>
            <a:r>
              <a:rPr lang="en-US"/>
              <a:t>Reservoir Mass Balance Equations</a:t>
            </a:r>
          </a:p>
        </p:txBody>
      </p:sp>
      <p:graphicFrame>
        <p:nvGraphicFramePr>
          <p:cNvPr id="61443" name="Object 3"/>
          <p:cNvGraphicFramePr>
            <a:graphicFrameLocks noChangeAspect="1"/>
          </p:cNvGraphicFramePr>
          <p:nvPr/>
        </p:nvGraphicFramePr>
        <p:xfrm>
          <a:off x="3386138" y="3044825"/>
          <a:ext cx="1930400" cy="430213"/>
        </p:xfrm>
        <a:graphic>
          <a:graphicData uri="http://schemas.openxmlformats.org/presentationml/2006/ole">
            <p:oleObj spid="_x0000_s61443" name="Equation" r:id="rId3" imgW="1930320" imgH="431640" progId="Equation.3">
              <p:embed/>
            </p:oleObj>
          </a:graphicData>
        </a:graphic>
      </p:graphicFrame>
      <p:graphicFrame>
        <p:nvGraphicFramePr>
          <p:cNvPr id="61444" name="Object 4"/>
          <p:cNvGraphicFramePr>
            <a:graphicFrameLocks noChangeAspect="1"/>
          </p:cNvGraphicFramePr>
          <p:nvPr/>
        </p:nvGraphicFramePr>
        <p:xfrm>
          <a:off x="1049338" y="3595688"/>
          <a:ext cx="1282700" cy="279400"/>
        </p:xfrm>
        <a:graphic>
          <a:graphicData uri="http://schemas.openxmlformats.org/presentationml/2006/ole">
            <p:oleObj spid="_x0000_s61444" name="Equation" r:id="rId4" imgW="1282680" imgH="279360" progId="Equation.3">
              <p:embed/>
            </p:oleObj>
          </a:graphicData>
        </a:graphic>
      </p:graphicFrame>
      <p:graphicFrame>
        <p:nvGraphicFramePr>
          <p:cNvPr id="61445" name="Object 5"/>
          <p:cNvGraphicFramePr>
            <a:graphicFrameLocks noChangeAspect="1"/>
          </p:cNvGraphicFramePr>
          <p:nvPr/>
        </p:nvGraphicFramePr>
        <p:xfrm>
          <a:off x="1125538" y="4124325"/>
          <a:ext cx="2489200" cy="381000"/>
        </p:xfrm>
        <a:graphic>
          <a:graphicData uri="http://schemas.openxmlformats.org/presentationml/2006/ole">
            <p:oleObj spid="_x0000_s61445" name="Equation" r:id="rId5" imgW="2489040" imgH="380880" progId="Equation.3">
              <p:embed/>
            </p:oleObj>
          </a:graphicData>
        </a:graphic>
      </p:graphicFrame>
      <p:sp>
        <p:nvSpPr>
          <p:cNvPr id="61446" name="Text Box 6"/>
          <p:cNvSpPr txBox="1">
            <a:spLocks noChangeArrowheads="1"/>
          </p:cNvSpPr>
          <p:nvPr/>
        </p:nvSpPr>
        <p:spPr bwMode="auto">
          <a:xfrm>
            <a:off x="903288" y="4784725"/>
            <a:ext cx="633412" cy="457200"/>
          </a:xfrm>
          <a:prstGeom prst="rect">
            <a:avLst/>
          </a:prstGeom>
          <a:noFill/>
          <a:ln w="12700">
            <a:noFill/>
            <a:miter lim="800000"/>
            <a:headEnd type="none" w="sm" len="sm"/>
            <a:tailEnd type="none" w="sm" len="sm"/>
          </a:ln>
          <a:effectLst/>
        </p:spPr>
        <p:txBody>
          <a:bodyPr wrap="none">
            <a:spAutoFit/>
          </a:bodyPr>
          <a:lstStyle/>
          <a:p>
            <a:r>
              <a:rPr lang="en-US" sz="2400" b="0">
                <a:solidFill>
                  <a:schemeClr val="tx2"/>
                </a:solidFill>
              </a:rPr>
              <a:t>D</a:t>
            </a:r>
            <a:r>
              <a:rPr lang="en-US" sz="2400" b="0" baseline="-25000">
                <a:solidFill>
                  <a:schemeClr val="tx2"/>
                </a:solidFill>
              </a:rPr>
              <a:t>i</a:t>
            </a:r>
            <a:r>
              <a:rPr lang="en-US" sz="2400" b="0">
                <a:solidFill>
                  <a:schemeClr val="tx2"/>
                </a:solidFill>
              </a:rPr>
              <a:t>=</a:t>
            </a:r>
          </a:p>
        </p:txBody>
      </p:sp>
      <p:sp>
        <p:nvSpPr>
          <p:cNvPr id="61449" name="Line 9"/>
          <p:cNvSpPr>
            <a:spLocks noChangeShapeType="1"/>
          </p:cNvSpPr>
          <p:nvPr/>
        </p:nvSpPr>
        <p:spPr bwMode="auto">
          <a:xfrm>
            <a:off x="582613" y="2852738"/>
            <a:ext cx="1657350"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61450" name="Line 10"/>
          <p:cNvSpPr>
            <a:spLocks noChangeShapeType="1"/>
          </p:cNvSpPr>
          <p:nvPr/>
        </p:nvSpPr>
        <p:spPr bwMode="auto">
          <a:xfrm>
            <a:off x="2614613" y="2852738"/>
            <a:ext cx="1657350"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61451" name="Line 11"/>
          <p:cNvSpPr>
            <a:spLocks noChangeShapeType="1"/>
          </p:cNvSpPr>
          <p:nvPr/>
        </p:nvSpPr>
        <p:spPr bwMode="auto">
          <a:xfrm>
            <a:off x="4646613" y="2852738"/>
            <a:ext cx="1657350"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61452" name="Line 12"/>
          <p:cNvSpPr>
            <a:spLocks noChangeShapeType="1"/>
          </p:cNvSpPr>
          <p:nvPr/>
        </p:nvSpPr>
        <p:spPr bwMode="auto">
          <a:xfrm>
            <a:off x="6678613" y="2852738"/>
            <a:ext cx="1657350" cy="0"/>
          </a:xfrm>
          <a:prstGeom prst="line">
            <a:avLst/>
          </a:prstGeom>
          <a:noFill/>
          <a:ln w="12700">
            <a:solidFill>
              <a:schemeClr val="tx1"/>
            </a:solidFill>
            <a:round/>
            <a:headEnd type="none" w="sm" len="sm"/>
            <a:tailEnd type="none" w="sm" len="sm"/>
          </a:ln>
          <a:effectLst/>
        </p:spPr>
        <p:txBody>
          <a:bodyPr wrap="none" anchor="ctr"/>
          <a:lstStyle/>
          <a:p>
            <a:endParaRPr lang="en-US"/>
          </a:p>
        </p:txBody>
      </p:sp>
      <p:sp>
        <p:nvSpPr>
          <p:cNvPr id="61453" name="Text Box 13"/>
          <p:cNvSpPr txBox="1">
            <a:spLocks noChangeArrowheads="1"/>
          </p:cNvSpPr>
          <p:nvPr/>
        </p:nvSpPr>
        <p:spPr bwMode="auto">
          <a:xfrm>
            <a:off x="2246313" y="2301875"/>
            <a:ext cx="355600" cy="457200"/>
          </a:xfrm>
          <a:prstGeom prst="rect">
            <a:avLst/>
          </a:prstGeom>
          <a:noFill/>
          <a:ln w="12700">
            <a:noFill/>
            <a:miter lim="800000"/>
            <a:headEnd type="none" w="sm" len="sm"/>
            <a:tailEnd type="none" w="sm" len="sm"/>
          </a:ln>
          <a:effectLst/>
        </p:spPr>
        <p:txBody>
          <a:bodyPr wrap="none">
            <a:spAutoFit/>
          </a:bodyPr>
          <a:lstStyle/>
          <a:p>
            <a:r>
              <a:rPr lang="en-US" sz="2400" b="0"/>
              <a:t>+</a:t>
            </a:r>
          </a:p>
        </p:txBody>
      </p:sp>
      <p:sp>
        <p:nvSpPr>
          <p:cNvPr id="61454" name="Text Box 14"/>
          <p:cNvSpPr txBox="1">
            <a:spLocks noChangeArrowheads="1"/>
          </p:cNvSpPr>
          <p:nvPr/>
        </p:nvSpPr>
        <p:spPr bwMode="auto">
          <a:xfrm>
            <a:off x="6319838" y="2301875"/>
            <a:ext cx="355600" cy="457200"/>
          </a:xfrm>
          <a:prstGeom prst="rect">
            <a:avLst/>
          </a:prstGeom>
          <a:noFill/>
          <a:ln w="12700">
            <a:noFill/>
            <a:miter lim="800000"/>
            <a:headEnd type="none" w="sm" len="sm"/>
            <a:tailEnd type="none" w="sm" len="sm"/>
          </a:ln>
          <a:effectLst/>
        </p:spPr>
        <p:txBody>
          <a:bodyPr wrap="none">
            <a:spAutoFit/>
          </a:bodyPr>
          <a:lstStyle/>
          <a:p>
            <a:r>
              <a:rPr lang="en-US" sz="2400" b="0"/>
              <a:t>+</a:t>
            </a:r>
          </a:p>
        </p:txBody>
      </p:sp>
      <p:sp>
        <p:nvSpPr>
          <p:cNvPr id="61455" name="Text Box 15"/>
          <p:cNvSpPr txBox="1">
            <a:spLocks noChangeArrowheads="1"/>
          </p:cNvSpPr>
          <p:nvPr/>
        </p:nvSpPr>
        <p:spPr bwMode="auto">
          <a:xfrm>
            <a:off x="4241800" y="2301875"/>
            <a:ext cx="355600" cy="457200"/>
          </a:xfrm>
          <a:prstGeom prst="rect">
            <a:avLst/>
          </a:prstGeom>
          <a:noFill/>
          <a:ln w="12700">
            <a:noFill/>
            <a:miter lim="800000"/>
            <a:headEnd type="none" w="sm" len="sm"/>
            <a:tailEnd type="none" w="sm" len="sm"/>
          </a:ln>
          <a:effectLst/>
        </p:spPr>
        <p:txBody>
          <a:bodyPr wrap="none">
            <a:spAutoFit/>
          </a:bodyPr>
          <a:lstStyle/>
          <a:p>
            <a:r>
              <a:rPr lang="en-US" sz="2400" b="0"/>
              <a:t>=</a:t>
            </a:r>
          </a:p>
        </p:txBody>
      </p:sp>
      <p:sp>
        <p:nvSpPr>
          <p:cNvPr id="61460" name="Text Box 20"/>
          <p:cNvSpPr txBox="1">
            <a:spLocks noChangeArrowheads="1"/>
          </p:cNvSpPr>
          <p:nvPr/>
        </p:nvSpPr>
        <p:spPr bwMode="auto">
          <a:xfrm>
            <a:off x="1587500" y="4764088"/>
            <a:ext cx="4538663"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Cumulative Demand from reservoir</a:t>
            </a:r>
          </a:p>
        </p:txBody>
      </p:sp>
      <p:sp>
        <p:nvSpPr>
          <p:cNvPr id="61461" name="Rectangle 21"/>
          <p:cNvSpPr>
            <a:spLocks noChangeArrowheads="1"/>
          </p:cNvSpPr>
          <p:nvPr/>
        </p:nvSpPr>
        <p:spPr bwMode="auto">
          <a:xfrm>
            <a:off x="6884988" y="2317750"/>
            <a:ext cx="1114425"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Storage</a:t>
            </a:r>
          </a:p>
        </p:txBody>
      </p:sp>
      <p:sp>
        <p:nvSpPr>
          <p:cNvPr id="61462" name="Rectangle 22"/>
          <p:cNvSpPr>
            <a:spLocks noChangeArrowheads="1"/>
          </p:cNvSpPr>
          <p:nvPr/>
        </p:nvSpPr>
        <p:spPr bwMode="auto">
          <a:xfrm>
            <a:off x="2601913" y="2085975"/>
            <a:ext cx="1603375" cy="822325"/>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Cumulative</a:t>
            </a:r>
          </a:p>
          <a:p>
            <a:pPr algn="ctr"/>
            <a:r>
              <a:rPr lang="en-US" sz="2400" b="0">
                <a:solidFill>
                  <a:schemeClr val="folHlink"/>
                </a:solidFill>
              </a:rPr>
              <a:t>inflow</a:t>
            </a:r>
          </a:p>
        </p:txBody>
      </p:sp>
      <p:sp>
        <p:nvSpPr>
          <p:cNvPr id="61463" name="Rectangle 23"/>
          <p:cNvSpPr>
            <a:spLocks noChangeArrowheads="1"/>
          </p:cNvSpPr>
          <p:nvPr/>
        </p:nvSpPr>
        <p:spPr bwMode="auto">
          <a:xfrm>
            <a:off x="4619625" y="2089150"/>
            <a:ext cx="1603375" cy="822325"/>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Cumulative</a:t>
            </a:r>
          </a:p>
          <a:p>
            <a:pPr algn="ctr"/>
            <a:r>
              <a:rPr lang="en-US" sz="2400" b="0">
                <a:solidFill>
                  <a:schemeClr val="folHlink"/>
                </a:solidFill>
              </a:rPr>
              <a:t>outflow</a:t>
            </a:r>
          </a:p>
        </p:txBody>
      </p:sp>
      <p:sp>
        <p:nvSpPr>
          <p:cNvPr id="61465" name="Rectangle 25"/>
          <p:cNvSpPr>
            <a:spLocks noChangeArrowheads="1"/>
          </p:cNvSpPr>
          <p:nvPr/>
        </p:nvSpPr>
        <p:spPr bwMode="auto">
          <a:xfrm>
            <a:off x="346075" y="2317750"/>
            <a:ext cx="1865313"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Initial storage</a:t>
            </a:r>
          </a:p>
        </p:txBody>
      </p:sp>
      <p:sp>
        <p:nvSpPr>
          <p:cNvPr id="61466" name="Text Box 26"/>
          <p:cNvSpPr txBox="1">
            <a:spLocks noChangeArrowheads="1"/>
          </p:cNvSpPr>
          <p:nvPr/>
        </p:nvSpPr>
        <p:spPr bwMode="auto">
          <a:xfrm>
            <a:off x="982663" y="5499100"/>
            <a:ext cx="615950" cy="457200"/>
          </a:xfrm>
          <a:prstGeom prst="rect">
            <a:avLst/>
          </a:prstGeom>
          <a:noFill/>
          <a:ln w="12700">
            <a:noFill/>
            <a:miter lim="800000"/>
            <a:headEnd type="none" w="sm" len="sm"/>
            <a:tailEnd type="none" w="sm" len="sm"/>
          </a:ln>
          <a:effectLst/>
        </p:spPr>
        <p:txBody>
          <a:bodyPr wrap="none">
            <a:spAutoFit/>
          </a:bodyPr>
          <a:lstStyle/>
          <a:p>
            <a:r>
              <a:rPr lang="en-US" sz="2400" b="0">
                <a:solidFill>
                  <a:schemeClr val="tx2"/>
                </a:solidFill>
              </a:rPr>
              <a:t>R</a:t>
            </a:r>
            <a:r>
              <a:rPr lang="en-US" sz="2400" b="0" baseline="-25000">
                <a:solidFill>
                  <a:schemeClr val="tx2"/>
                </a:solidFill>
              </a:rPr>
              <a:t>i</a:t>
            </a:r>
            <a:r>
              <a:rPr lang="en-US" sz="2400" b="0">
                <a:solidFill>
                  <a:schemeClr val="tx2"/>
                </a:solidFill>
              </a:rPr>
              <a:t>=</a:t>
            </a:r>
          </a:p>
        </p:txBody>
      </p:sp>
      <p:sp>
        <p:nvSpPr>
          <p:cNvPr id="61467" name="Text Box 27"/>
          <p:cNvSpPr txBox="1">
            <a:spLocks noChangeArrowheads="1"/>
          </p:cNvSpPr>
          <p:nvPr/>
        </p:nvSpPr>
        <p:spPr bwMode="auto">
          <a:xfrm>
            <a:off x="1630363" y="5465763"/>
            <a:ext cx="2990850"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Cumulative River flow</a:t>
            </a:r>
          </a:p>
        </p:txBody>
      </p:sp>
      <p:sp>
        <p:nvSpPr>
          <p:cNvPr id="61468" name="Line 28"/>
          <p:cNvSpPr>
            <a:spLocks noChangeShapeType="1"/>
          </p:cNvSpPr>
          <p:nvPr/>
        </p:nvSpPr>
        <p:spPr bwMode="auto">
          <a:xfrm>
            <a:off x="1709738" y="5116513"/>
            <a:ext cx="493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469" name="Line 29"/>
          <p:cNvSpPr>
            <a:spLocks noChangeShapeType="1"/>
          </p:cNvSpPr>
          <p:nvPr/>
        </p:nvSpPr>
        <p:spPr bwMode="auto">
          <a:xfrm>
            <a:off x="1709738" y="5835650"/>
            <a:ext cx="32353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470" name="Text Box 30"/>
          <p:cNvSpPr txBox="1">
            <a:spLocks noChangeArrowheads="1"/>
          </p:cNvSpPr>
          <p:nvPr/>
        </p:nvSpPr>
        <p:spPr bwMode="auto">
          <a:xfrm>
            <a:off x="635000" y="6024563"/>
            <a:ext cx="8142288" cy="519112"/>
          </a:xfrm>
          <a:prstGeom prst="rect">
            <a:avLst/>
          </a:prstGeom>
          <a:noFill/>
          <a:ln w="12700">
            <a:noFill/>
            <a:miter lim="800000"/>
            <a:headEnd type="none" w="lg" len="med"/>
            <a:tailEnd type="none" w="lg" len="med"/>
          </a:ln>
          <a:effectLst/>
        </p:spPr>
        <p:txBody>
          <a:bodyPr wrap="none">
            <a:spAutoFit/>
          </a:bodyPr>
          <a:lstStyle/>
          <a:p>
            <a:r>
              <a:rPr lang="en-US" b="0"/>
              <a:t>S</a:t>
            </a:r>
            <a:r>
              <a:rPr lang="en-US" b="0" baseline="-25000"/>
              <a:t>i</a:t>
            </a:r>
            <a:r>
              <a:rPr lang="en-US" b="0"/>
              <a:t> can never be greater than maximum reservoir volume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46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46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146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0" grpId="0" build="p" autoUpdateAnimBg="0"/>
      <p:bldP spid="61461" grpId="0" build="p" autoUpdateAnimBg="0"/>
      <p:bldP spid="61462" grpId="0" autoUpdateAnimBg="0"/>
      <p:bldP spid="61463" grpId="0" autoUpdateAnimBg="0"/>
      <p:bldP spid="61465" grpId="0" build="p" autoUpdateAnimBg="0"/>
      <p:bldP spid="61467"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effectLst/>
        </p:spPr>
        <p:txBody>
          <a:bodyPr/>
          <a:lstStyle/>
          <a:p>
            <a:r>
              <a:rPr lang="en-US"/>
              <a:t>Waste from Reservoir?</a:t>
            </a:r>
          </a:p>
        </p:txBody>
      </p:sp>
      <p:sp>
        <p:nvSpPr>
          <p:cNvPr id="63491" name="Rectangle 3"/>
          <p:cNvSpPr>
            <a:spLocks noGrp="1" noChangeArrowheads="1"/>
          </p:cNvSpPr>
          <p:nvPr>
            <p:ph type="body" idx="1"/>
          </p:nvPr>
        </p:nvSpPr>
        <p:spPr/>
        <p:txBody>
          <a:bodyPr/>
          <a:lstStyle/>
          <a:p>
            <a:r>
              <a:rPr lang="en-US" sz="2800"/>
              <a:t>Simplest operating rule</a:t>
            </a:r>
          </a:p>
          <a:p>
            <a:pPr lvl="1"/>
            <a:r>
              <a:rPr lang="en-US" sz="2400"/>
              <a:t>Waste from reservoir when reservoir is full</a:t>
            </a:r>
          </a:p>
          <a:p>
            <a:pPr lvl="1"/>
            <a:r>
              <a:rPr lang="en-US" sz="2400"/>
              <a:t>Don’t waste from reservoir if reservoir isn’t full</a:t>
            </a:r>
          </a:p>
          <a:p>
            <a:r>
              <a:rPr lang="en-US" sz="2800"/>
              <a:t>More complex rules could easily be incorporated into a spreadsheet model</a:t>
            </a:r>
          </a:p>
          <a:p>
            <a:pPr lvl="1"/>
            <a:r>
              <a:rPr lang="en-US" sz="2400"/>
              <a:t>minimum discharge into river as a function of reservoir storage volume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509963" y="712788"/>
            <a:ext cx="911225" cy="1284287"/>
          </a:xfrm>
          <a:prstGeom prst="rect">
            <a:avLst/>
          </a:prstGeom>
          <a:solidFill>
            <a:schemeClr val="bg1"/>
          </a:solidFill>
          <a:ln w="12700">
            <a:solidFill>
              <a:schemeClr val="bg1"/>
            </a:solidFill>
            <a:miter lim="800000"/>
            <a:headEnd/>
            <a:tailEnd/>
          </a:ln>
          <a:effectLst/>
        </p:spPr>
        <p:txBody>
          <a:bodyPr wrap="none" anchor="ctr"/>
          <a:lstStyle/>
          <a:p>
            <a:endParaRPr lang="en-US"/>
          </a:p>
        </p:txBody>
      </p:sp>
      <p:sp>
        <p:nvSpPr>
          <p:cNvPr id="10243" name="Line 3"/>
          <p:cNvSpPr>
            <a:spLocks noChangeShapeType="1"/>
          </p:cNvSpPr>
          <p:nvPr/>
        </p:nvSpPr>
        <p:spPr bwMode="auto">
          <a:xfrm>
            <a:off x="293688" y="2006600"/>
            <a:ext cx="7454900" cy="0"/>
          </a:xfrm>
          <a:prstGeom prst="line">
            <a:avLst/>
          </a:prstGeom>
          <a:noFill/>
          <a:ln w="12700">
            <a:solidFill>
              <a:schemeClr val="tx1"/>
            </a:solidFill>
            <a:round/>
            <a:headEnd/>
            <a:tailEnd/>
          </a:ln>
          <a:effectLst/>
        </p:spPr>
        <p:txBody>
          <a:bodyPr wrap="none" anchor="ctr"/>
          <a:lstStyle/>
          <a:p>
            <a:endParaRPr lang="en-US"/>
          </a:p>
        </p:txBody>
      </p:sp>
      <p:sp>
        <p:nvSpPr>
          <p:cNvPr id="10244" name="Rectangle 4"/>
          <p:cNvSpPr>
            <a:spLocks noChangeArrowheads="1"/>
          </p:cNvSpPr>
          <p:nvPr/>
        </p:nvSpPr>
        <p:spPr bwMode="auto">
          <a:xfrm>
            <a:off x="9525" y="1365250"/>
            <a:ext cx="9115425" cy="331788"/>
          </a:xfrm>
          <a:prstGeom prst="rect">
            <a:avLst/>
          </a:prstGeom>
          <a:solidFill>
            <a:schemeClr val="bg1"/>
          </a:solidFill>
          <a:ln w="12700">
            <a:solidFill>
              <a:schemeClr val="bg1"/>
            </a:solidFill>
            <a:miter lim="800000"/>
            <a:headEnd/>
            <a:tailEnd/>
          </a:ln>
          <a:effectLst/>
        </p:spPr>
        <p:txBody>
          <a:bodyPr wrap="none" anchor="ctr"/>
          <a:lstStyle/>
          <a:p>
            <a:endParaRPr lang="en-US"/>
          </a:p>
        </p:txBody>
      </p:sp>
      <p:sp>
        <p:nvSpPr>
          <p:cNvPr id="10245" name="Rectangle 5"/>
          <p:cNvSpPr>
            <a:spLocks noGrp="1" noChangeArrowheads="1"/>
          </p:cNvSpPr>
          <p:nvPr>
            <p:ph type="title"/>
          </p:nvPr>
        </p:nvSpPr>
        <p:spPr>
          <a:xfrm>
            <a:off x="4400550" y="304800"/>
            <a:ext cx="3486150" cy="1143000"/>
          </a:xfrm>
          <a:noFill/>
          <a:ln/>
          <a:effectLst/>
        </p:spPr>
        <p:txBody>
          <a:bodyPr lIns="90488" tIns="44450" rIns="90488" bIns="44450" anchor="b"/>
          <a:lstStyle/>
          <a:p>
            <a:r>
              <a:rPr lang="en-US"/>
              <a:t>Storm Surge Barrier</a:t>
            </a:r>
          </a:p>
        </p:txBody>
      </p:sp>
      <p:sp>
        <p:nvSpPr>
          <p:cNvPr id="10246" name="Line 6"/>
          <p:cNvSpPr>
            <a:spLocks noChangeShapeType="1"/>
          </p:cNvSpPr>
          <p:nvPr/>
        </p:nvSpPr>
        <p:spPr bwMode="auto">
          <a:xfrm>
            <a:off x="446088" y="5251450"/>
            <a:ext cx="7454900" cy="0"/>
          </a:xfrm>
          <a:prstGeom prst="line">
            <a:avLst/>
          </a:prstGeom>
          <a:noFill/>
          <a:ln w="12700">
            <a:solidFill>
              <a:schemeClr val="tx1"/>
            </a:solidFill>
            <a:round/>
            <a:headEnd/>
            <a:tailEnd/>
          </a:ln>
          <a:effectLst/>
        </p:spPr>
        <p:txBody>
          <a:bodyPr wrap="none" anchor="ctr"/>
          <a:lstStyle/>
          <a:p>
            <a:endParaRPr lang="en-US"/>
          </a:p>
        </p:txBody>
      </p:sp>
      <p:sp>
        <p:nvSpPr>
          <p:cNvPr id="10247" name="Rectangle 7"/>
          <p:cNvSpPr>
            <a:spLocks noChangeArrowheads="1"/>
          </p:cNvSpPr>
          <p:nvPr/>
        </p:nvSpPr>
        <p:spPr bwMode="auto">
          <a:xfrm>
            <a:off x="3941763" y="3254375"/>
            <a:ext cx="958850" cy="454025"/>
          </a:xfrm>
          <a:prstGeom prst="rect">
            <a:avLst/>
          </a:prstGeom>
          <a:noFill/>
          <a:ln w="12700">
            <a:noFill/>
            <a:miter lim="800000"/>
            <a:headEnd/>
            <a:tailEnd/>
          </a:ln>
          <a:effectLst/>
        </p:spPr>
        <p:txBody>
          <a:bodyPr lIns="90488" tIns="44450" rIns="90488" bIns="44450">
            <a:spAutoFit/>
          </a:bodyPr>
          <a:lstStyle/>
          <a:p>
            <a:r>
              <a:rPr lang="en-US" sz="2400" b="0"/>
              <a:t>ocean</a:t>
            </a:r>
          </a:p>
        </p:txBody>
      </p:sp>
      <p:sp>
        <p:nvSpPr>
          <p:cNvPr id="10248" name="Rectangle 8"/>
          <p:cNvSpPr>
            <a:spLocks noChangeArrowheads="1"/>
          </p:cNvSpPr>
          <p:nvPr/>
        </p:nvSpPr>
        <p:spPr bwMode="auto">
          <a:xfrm>
            <a:off x="660400" y="3146425"/>
            <a:ext cx="755650" cy="454025"/>
          </a:xfrm>
          <a:prstGeom prst="rect">
            <a:avLst/>
          </a:prstGeom>
          <a:noFill/>
          <a:ln w="12700">
            <a:noFill/>
            <a:miter lim="800000"/>
            <a:headEnd/>
            <a:tailEnd/>
          </a:ln>
          <a:effectLst/>
        </p:spPr>
        <p:txBody>
          <a:bodyPr wrap="none" lIns="90488" tIns="44450" rIns="90488" bIns="44450">
            <a:spAutoFit/>
          </a:bodyPr>
          <a:lstStyle/>
          <a:p>
            <a:r>
              <a:rPr lang="en-US" sz="2400" b="0"/>
              <a:t>river</a:t>
            </a:r>
          </a:p>
        </p:txBody>
      </p:sp>
      <p:sp>
        <p:nvSpPr>
          <p:cNvPr id="10249" name="Rectangle 9"/>
          <p:cNvSpPr>
            <a:spLocks noChangeArrowheads="1"/>
          </p:cNvSpPr>
          <p:nvPr/>
        </p:nvSpPr>
        <p:spPr bwMode="auto">
          <a:xfrm>
            <a:off x="149225" y="2413000"/>
            <a:ext cx="1508125" cy="454025"/>
          </a:xfrm>
          <a:prstGeom prst="rect">
            <a:avLst/>
          </a:prstGeom>
          <a:noFill/>
          <a:ln w="12700">
            <a:noFill/>
            <a:miter lim="800000"/>
            <a:headEnd/>
            <a:tailEnd/>
          </a:ln>
          <a:effectLst/>
        </p:spPr>
        <p:txBody>
          <a:bodyPr wrap="none" lIns="90488" tIns="44450" rIns="90488" bIns="44450">
            <a:spAutoFit/>
          </a:bodyPr>
          <a:lstStyle/>
          <a:p>
            <a:r>
              <a:rPr lang="en-US" sz="2400" b="0"/>
              <a:t>pivot point</a:t>
            </a:r>
          </a:p>
        </p:txBody>
      </p:sp>
      <p:sp>
        <p:nvSpPr>
          <p:cNvPr id="10250" name="Line 10"/>
          <p:cNvSpPr>
            <a:spLocks noChangeShapeType="1"/>
          </p:cNvSpPr>
          <p:nvPr/>
        </p:nvSpPr>
        <p:spPr bwMode="auto">
          <a:xfrm flipV="1">
            <a:off x="1798638" y="2125663"/>
            <a:ext cx="304800" cy="468312"/>
          </a:xfrm>
          <a:prstGeom prst="line">
            <a:avLst/>
          </a:prstGeom>
          <a:noFill/>
          <a:ln w="12700">
            <a:solidFill>
              <a:schemeClr val="tx1"/>
            </a:solidFill>
            <a:round/>
            <a:headEnd/>
            <a:tailEnd type="triangle" w="med" len="med"/>
          </a:ln>
          <a:effectLst/>
        </p:spPr>
        <p:txBody>
          <a:bodyPr wrap="none" anchor="ctr"/>
          <a:lstStyle/>
          <a:p>
            <a:endParaRPr lang="en-US"/>
          </a:p>
        </p:txBody>
      </p:sp>
      <p:sp>
        <p:nvSpPr>
          <p:cNvPr id="10251" name="Rectangle 11"/>
          <p:cNvSpPr>
            <a:spLocks noChangeArrowheads="1"/>
          </p:cNvSpPr>
          <p:nvPr/>
        </p:nvSpPr>
        <p:spPr bwMode="auto">
          <a:xfrm>
            <a:off x="369888" y="3724275"/>
            <a:ext cx="1608137" cy="454025"/>
          </a:xfrm>
          <a:prstGeom prst="rect">
            <a:avLst/>
          </a:prstGeom>
          <a:noFill/>
          <a:ln w="12700">
            <a:noFill/>
            <a:miter lim="800000"/>
            <a:headEnd/>
            <a:tailEnd/>
          </a:ln>
          <a:effectLst/>
        </p:spPr>
        <p:txBody>
          <a:bodyPr wrap="none" lIns="90488" tIns="44450" rIns="90488" bIns="44450">
            <a:spAutoFit/>
          </a:bodyPr>
          <a:lstStyle/>
          <a:p>
            <a:r>
              <a:rPr lang="en-US" sz="2400" b="0"/>
              <a:t>port facility</a:t>
            </a:r>
          </a:p>
        </p:txBody>
      </p:sp>
      <p:sp>
        <p:nvSpPr>
          <p:cNvPr id="10252" name="Line 12"/>
          <p:cNvSpPr>
            <a:spLocks noChangeShapeType="1"/>
          </p:cNvSpPr>
          <p:nvPr/>
        </p:nvSpPr>
        <p:spPr bwMode="auto">
          <a:xfrm flipH="1">
            <a:off x="146050" y="3994150"/>
            <a:ext cx="284163" cy="0"/>
          </a:xfrm>
          <a:prstGeom prst="line">
            <a:avLst/>
          </a:prstGeom>
          <a:noFill/>
          <a:ln w="12700">
            <a:solidFill>
              <a:schemeClr val="tx1"/>
            </a:solidFill>
            <a:round/>
            <a:headEnd/>
            <a:tailEnd type="triangle" w="med" len="med"/>
          </a:ln>
          <a:effectLst/>
        </p:spPr>
        <p:txBody>
          <a:bodyPr wrap="none" anchor="ctr"/>
          <a:lstStyle/>
          <a:p>
            <a:endParaRPr lang="en-US"/>
          </a:p>
        </p:txBody>
      </p:sp>
      <p:grpSp>
        <p:nvGrpSpPr>
          <p:cNvPr id="10267" name="Group 27"/>
          <p:cNvGrpSpPr>
            <a:grpSpLocks/>
          </p:cNvGrpSpPr>
          <p:nvPr/>
        </p:nvGrpSpPr>
        <p:grpSpPr bwMode="auto">
          <a:xfrm>
            <a:off x="2074863" y="3686175"/>
            <a:ext cx="2466975" cy="3160713"/>
            <a:chOff x="1667" y="2322"/>
            <a:chExt cx="1554" cy="1991"/>
          </a:xfrm>
        </p:grpSpPr>
        <p:sp>
          <p:nvSpPr>
            <p:cNvPr id="10253" name="Arc 13"/>
            <p:cNvSpPr>
              <a:spLocks/>
            </p:cNvSpPr>
            <p:nvPr/>
          </p:nvSpPr>
          <p:spPr bwMode="auto">
            <a:xfrm rot="7560000">
              <a:off x="1933" y="2566"/>
              <a:ext cx="1288" cy="1288"/>
            </a:xfrm>
            <a:custGeom>
              <a:avLst/>
              <a:gdLst>
                <a:gd name="G0" fmla="+- 21600 0 0"/>
                <a:gd name="G1" fmla="+- 21600 0 0"/>
                <a:gd name="G2" fmla="+- 21600 0 0"/>
                <a:gd name="T0" fmla="*/ 0 w 21600"/>
                <a:gd name="T1" fmla="*/ 21600 h 21600"/>
                <a:gd name="T2" fmla="*/ 21583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77"/>
                    <a:pt x="9660" y="9"/>
                    <a:pt x="21583" y="0"/>
                  </a:cubicBezTo>
                </a:path>
                <a:path w="21600" h="21600" stroke="0" extrusionOk="0">
                  <a:moveTo>
                    <a:pt x="0" y="21600"/>
                  </a:moveTo>
                  <a:cubicBezTo>
                    <a:pt x="0" y="9677"/>
                    <a:pt x="9660" y="9"/>
                    <a:pt x="21583" y="0"/>
                  </a:cubicBezTo>
                  <a:lnTo>
                    <a:pt x="21600" y="21600"/>
                  </a:lnTo>
                  <a:close/>
                </a:path>
              </a:pathLst>
            </a:custGeom>
            <a:noFill/>
            <a:ln w="50800" cap="rnd">
              <a:solidFill>
                <a:schemeClr val="tx1"/>
              </a:solidFill>
              <a:round/>
              <a:headEnd/>
              <a:tailEnd/>
            </a:ln>
            <a:effectLst/>
          </p:spPr>
          <p:txBody>
            <a:bodyPr wrap="none" anchor="ctr"/>
            <a:lstStyle/>
            <a:p>
              <a:endParaRPr lang="en-US"/>
            </a:p>
          </p:txBody>
        </p:sp>
        <p:sp>
          <p:nvSpPr>
            <p:cNvPr id="10254" name="Rectangle 14"/>
            <p:cNvSpPr>
              <a:spLocks noChangeArrowheads="1"/>
            </p:cNvSpPr>
            <p:nvPr/>
          </p:nvSpPr>
          <p:spPr bwMode="auto">
            <a:xfrm>
              <a:off x="2589" y="3318"/>
              <a:ext cx="574" cy="809"/>
            </a:xfrm>
            <a:prstGeom prst="rect">
              <a:avLst/>
            </a:prstGeom>
            <a:solidFill>
              <a:schemeClr val="bg1"/>
            </a:solidFill>
            <a:ln w="12700">
              <a:solidFill>
                <a:schemeClr val="bg1"/>
              </a:solidFill>
              <a:miter lim="800000"/>
              <a:headEnd/>
              <a:tailEnd/>
            </a:ln>
            <a:effectLst/>
          </p:spPr>
          <p:txBody>
            <a:bodyPr wrap="none" anchor="ctr"/>
            <a:lstStyle/>
            <a:p>
              <a:endParaRPr lang="en-US"/>
            </a:p>
          </p:txBody>
        </p:sp>
        <p:grpSp>
          <p:nvGrpSpPr>
            <p:cNvPr id="10263" name="Group 23"/>
            <p:cNvGrpSpPr>
              <a:grpSpLocks/>
            </p:cNvGrpSpPr>
            <p:nvPr/>
          </p:nvGrpSpPr>
          <p:grpSpPr bwMode="auto">
            <a:xfrm>
              <a:off x="1693" y="2322"/>
              <a:ext cx="1244" cy="991"/>
              <a:chOff x="1693" y="2322"/>
              <a:chExt cx="1244" cy="991"/>
            </a:xfrm>
          </p:grpSpPr>
          <p:sp>
            <p:nvSpPr>
              <p:cNvPr id="10255" name="Line 15"/>
              <p:cNvSpPr>
                <a:spLocks noChangeShapeType="1"/>
              </p:cNvSpPr>
              <p:nvPr/>
            </p:nvSpPr>
            <p:spPr bwMode="auto">
              <a:xfrm flipH="1">
                <a:off x="1693" y="2381"/>
                <a:ext cx="756" cy="932"/>
              </a:xfrm>
              <a:prstGeom prst="line">
                <a:avLst/>
              </a:prstGeom>
              <a:noFill/>
              <a:ln w="12700">
                <a:solidFill>
                  <a:schemeClr val="tx1"/>
                </a:solidFill>
                <a:round/>
                <a:headEnd/>
                <a:tailEnd/>
              </a:ln>
              <a:effectLst/>
            </p:spPr>
            <p:txBody>
              <a:bodyPr wrap="none" anchor="ctr"/>
              <a:lstStyle/>
              <a:p>
                <a:endParaRPr lang="en-US"/>
              </a:p>
            </p:txBody>
          </p:sp>
          <p:sp>
            <p:nvSpPr>
              <p:cNvPr id="10256" name="Line 16"/>
              <p:cNvSpPr>
                <a:spLocks noChangeShapeType="1"/>
              </p:cNvSpPr>
              <p:nvPr/>
            </p:nvSpPr>
            <p:spPr bwMode="auto">
              <a:xfrm flipH="1">
                <a:off x="1702" y="2468"/>
                <a:ext cx="852" cy="836"/>
              </a:xfrm>
              <a:prstGeom prst="line">
                <a:avLst/>
              </a:prstGeom>
              <a:noFill/>
              <a:ln w="12700">
                <a:solidFill>
                  <a:schemeClr val="tx1"/>
                </a:solidFill>
                <a:round/>
                <a:headEnd/>
                <a:tailEnd/>
              </a:ln>
              <a:effectLst/>
            </p:spPr>
            <p:txBody>
              <a:bodyPr wrap="none" anchor="ctr"/>
              <a:lstStyle/>
              <a:p>
                <a:endParaRPr lang="en-US"/>
              </a:p>
            </p:txBody>
          </p:sp>
          <p:sp>
            <p:nvSpPr>
              <p:cNvPr id="10257" name="Line 17"/>
              <p:cNvSpPr>
                <a:spLocks noChangeShapeType="1"/>
              </p:cNvSpPr>
              <p:nvPr/>
            </p:nvSpPr>
            <p:spPr bwMode="auto">
              <a:xfrm flipV="1">
                <a:off x="1710" y="2939"/>
                <a:ext cx="1157" cy="373"/>
              </a:xfrm>
              <a:prstGeom prst="line">
                <a:avLst/>
              </a:prstGeom>
              <a:noFill/>
              <a:ln w="12700">
                <a:solidFill>
                  <a:schemeClr val="tx1"/>
                </a:solidFill>
                <a:round/>
                <a:headEnd/>
                <a:tailEnd/>
              </a:ln>
              <a:effectLst/>
            </p:spPr>
            <p:txBody>
              <a:bodyPr wrap="none" anchor="ctr"/>
              <a:lstStyle/>
              <a:p>
                <a:endParaRPr lang="en-US"/>
              </a:p>
            </p:txBody>
          </p:sp>
          <p:sp>
            <p:nvSpPr>
              <p:cNvPr id="10258" name="Line 18"/>
              <p:cNvSpPr>
                <a:spLocks noChangeShapeType="1"/>
              </p:cNvSpPr>
              <p:nvPr/>
            </p:nvSpPr>
            <p:spPr bwMode="auto">
              <a:xfrm flipV="1">
                <a:off x="1710" y="3086"/>
                <a:ext cx="1209" cy="226"/>
              </a:xfrm>
              <a:prstGeom prst="line">
                <a:avLst/>
              </a:prstGeom>
              <a:noFill/>
              <a:ln w="12700">
                <a:solidFill>
                  <a:schemeClr val="tx1"/>
                </a:solidFill>
                <a:round/>
                <a:headEnd/>
                <a:tailEnd/>
              </a:ln>
              <a:effectLst/>
            </p:spPr>
            <p:txBody>
              <a:bodyPr wrap="none" anchor="ctr"/>
              <a:lstStyle/>
              <a:p>
                <a:endParaRPr lang="en-US"/>
              </a:p>
            </p:txBody>
          </p:sp>
          <p:sp>
            <p:nvSpPr>
              <p:cNvPr id="10259" name="Line 19"/>
              <p:cNvSpPr>
                <a:spLocks noChangeShapeType="1"/>
              </p:cNvSpPr>
              <p:nvPr/>
            </p:nvSpPr>
            <p:spPr bwMode="auto">
              <a:xfrm flipV="1">
                <a:off x="2414" y="2582"/>
                <a:ext cx="253" cy="43"/>
              </a:xfrm>
              <a:prstGeom prst="line">
                <a:avLst/>
              </a:prstGeom>
              <a:noFill/>
              <a:ln w="12700">
                <a:solidFill>
                  <a:schemeClr val="tx1"/>
                </a:solidFill>
                <a:round/>
                <a:headEnd/>
                <a:tailEnd/>
              </a:ln>
              <a:effectLst/>
            </p:spPr>
            <p:txBody>
              <a:bodyPr wrap="none" anchor="ctr"/>
              <a:lstStyle/>
              <a:p>
                <a:endParaRPr lang="en-US"/>
              </a:p>
            </p:txBody>
          </p:sp>
          <p:sp>
            <p:nvSpPr>
              <p:cNvPr id="10260" name="Line 20"/>
              <p:cNvSpPr>
                <a:spLocks noChangeShapeType="1"/>
              </p:cNvSpPr>
              <p:nvPr/>
            </p:nvSpPr>
            <p:spPr bwMode="auto">
              <a:xfrm flipV="1">
                <a:off x="2284" y="2322"/>
                <a:ext cx="114" cy="251"/>
              </a:xfrm>
              <a:prstGeom prst="line">
                <a:avLst/>
              </a:prstGeom>
              <a:noFill/>
              <a:ln w="12700">
                <a:solidFill>
                  <a:schemeClr val="tx1"/>
                </a:solidFill>
                <a:round/>
                <a:headEnd/>
                <a:tailEnd/>
              </a:ln>
              <a:effectLst/>
            </p:spPr>
            <p:txBody>
              <a:bodyPr wrap="none" anchor="ctr"/>
              <a:lstStyle/>
              <a:p>
                <a:endParaRPr lang="en-US"/>
              </a:p>
            </p:txBody>
          </p:sp>
          <p:sp>
            <p:nvSpPr>
              <p:cNvPr id="10261" name="Line 21"/>
              <p:cNvSpPr>
                <a:spLocks noChangeShapeType="1"/>
              </p:cNvSpPr>
              <p:nvPr/>
            </p:nvSpPr>
            <p:spPr bwMode="auto">
              <a:xfrm flipH="1">
                <a:off x="2615" y="2790"/>
                <a:ext cx="199" cy="227"/>
              </a:xfrm>
              <a:prstGeom prst="line">
                <a:avLst/>
              </a:prstGeom>
              <a:noFill/>
              <a:ln w="12700">
                <a:solidFill>
                  <a:schemeClr val="tx1"/>
                </a:solidFill>
                <a:round/>
                <a:headEnd/>
                <a:tailEnd/>
              </a:ln>
              <a:effectLst/>
            </p:spPr>
            <p:txBody>
              <a:bodyPr wrap="none" anchor="ctr"/>
              <a:lstStyle/>
              <a:p>
                <a:endParaRPr lang="en-US"/>
              </a:p>
            </p:txBody>
          </p:sp>
          <p:sp>
            <p:nvSpPr>
              <p:cNvPr id="10262" name="Line 22"/>
              <p:cNvSpPr>
                <a:spLocks noChangeShapeType="1"/>
              </p:cNvSpPr>
              <p:nvPr/>
            </p:nvSpPr>
            <p:spPr bwMode="auto">
              <a:xfrm>
                <a:off x="2649" y="3147"/>
                <a:ext cx="288" cy="87"/>
              </a:xfrm>
              <a:prstGeom prst="line">
                <a:avLst/>
              </a:prstGeom>
              <a:noFill/>
              <a:ln w="12700">
                <a:solidFill>
                  <a:schemeClr val="tx1"/>
                </a:solidFill>
                <a:round/>
                <a:headEnd/>
                <a:tailEnd/>
              </a:ln>
              <a:effectLst/>
            </p:spPr>
            <p:txBody>
              <a:bodyPr wrap="none" anchor="ctr"/>
              <a:lstStyle/>
              <a:p>
                <a:endParaRPr lang="en-US"/>
              </a:p>
            </p:txBody>
          </p:sp>
        </p:grpSp>
        <p:sp>
          <p:nvSpPr>
            <p:cNvPr id="10264" name="Freeform 24"/>
            <p:cNvSpPr>
              <a:spLocks/>
            </p:cNvSpPr>
            <p:nvPr/>
          </p:nvSpPr>
          <p:spPr bwMode="auto">
            <a:xfrm>
              <a:off x="1706" y="3308"/>
              <a:ext cx="1262" cy="1005"/>
            </a:xfrm>
            <a:custGeom>
              <a:avLst/>
              <a:gdLst/>
              <a:ahLst/>
              <a:cxnLst>
                <a:cxn ang="0">
                  <a:pos x="0" y="0"/>
                </a:cxn>
                <a:cxn ang="0">
                  <a:pos x="1261" y="0"/>
                </a:cxn>
                <a:cxn ang="0">
                  <a:pos x="1261" y="522"/>
                </a:cxn>
                <a:cxn ang="0">
                  <a:pos x="1139" y="1000"/>
                </a:cxn>
                <a:cxn ang="0">
                  <a:pos x="696" y="1004"/>
                </a:cxn>
                <a:cxn ang="0">
                  <a:pos x="0" y="0"/>
                </a:cxn>
              </a:cxnLst>
              <a:rect l="0" t="0" r="r" b="b"/>
              <a:pathLst>
                <a:path w="1262" h="1005">
                  <a:moveTo>
                    <a:pt x="0" y="0"/>
                  </a:moveTo>
                  <a:lnTo>
                    <a:pt x="1261" y="0"/>
                  </a:lnTo>
                  <a:lnTo>
                    <a:pt x="1261" y="522"/>
                  </a:lnTo>
                  <a:lnTo>
                    <a:pt x="1139" y="1000"/>
                  </a:lnTo>
                  <a:lnTo>
                    <a:pt x="696" y="1004"/>
                  </a:lnTo>
                  <a:lnTo>
                    <a:pt x="0" y="0"/>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sp>
          <p:nvSpPr>
            <p:cNvPr id="10265" name="Line 25"/>
            <p:cNvSpPr>
              <a:spLocks noChangeShapeType="1"/>
            </p:cNvSpPr>
            <p:nvPr/>
          </p:nvSpPr>
          <p:spPr bwMode="auto">
            <a:xfrm>
              <a:off x="1719" y="3308"/>
              <a:ext cx="1235" cy="0"/>
            </a:xfrm>
            <a:prstGeom prst="line">
              <a:avLst/>
            </a:prstGeom>
            <a:noFill/>
            <a:ln w="12700">
              <a:solidFill>
                <a:schemeClr val="bg1"/>
              </a:solidFill>
              <a:round/>
              <a:headEnd/>
              <a:tailEnd/>
            </a:ln>
            <a:effectLst/>
          </p:spPr>
          <p:txBody>
            <a:bodyPr wrap="none" anchor="ctr"/>
            <a:lstStyle/>
            <a:p>
              <a:endParaRPr lang="en-US"/>
            </a:p>
          </p:txBody>
        </p:sp>
        <p:sp>
          <p:nvSpPr>
            <p:cNvPr id="10266" name="Oval 26"/>
            <p:cNvSpPr>
              <a:spLocks noChangeArrowheads="1"/>
            </p:cNvSpPr>
            <p:nvPr/>
          </p:nvSpPr>
          <p:spPr bwMode="auto">
            <a:xfrm>
              <a:off x="1667" y="3252"/>
              <a:ext cx="88" cy="88"/>
            </a:xfrm>
            <a:prstGeom prst="ellipse">
              <a:avLst/>
            </a:prstGeom>
            <a:solidFill>
              <a:schemeClr val="tx1"/>
            </a:solidFill>
            <a:ln w="12700">
              <a:solidFill>
                <a:schemeClr val="tx1"/>
              </a:solidFill>
              <a:round/>
              <a:headEnd/>
              <a:tailEnd/>
            </a:ln>
            <a:effectLst/>
          </p:spPr>
          <p:txBody>
            <a:bodyPr wrap="none" anchor="ctr"/>
            <a:lstStyle/>
            <a:p>
              <a:endParaRPr lang="en-US"/>
            </a:p>
          </p:txBody>
        </p:sp>
      </p:grpSp>
      <p:sp>
        <p:nvSpPr>
          <p:cNvPr id="10268" name="Arc 28"/>
          <p:cNvSpPr>
            <a:spLocks/>
          </p:cNvSpPr>
          <p:nvPr/>
        </p:nvSpPr>
        <p:spPr bwMode="auto">
          <a:xfrm rot="3240000">
            <a:off x="2441575" y="1174750"/>
            <a:ext cx="2044700" cy="20447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tx1"/>
            </a:solidFill>
            <a:round/>
            <a:headEnd/>
            <a:tailEnd/>
          </a:ln>
          <a:effectLst/>
        </p:spPr>
        <p:txBody>
          <a:bodyPr wrap="none" anchor="ctr"/>
          <a:lstStyle/>
          <a:p>
            <a:endParaRPr lang="en-US"/>
          </a:p>
        </p:txBody>
      </p:sp>
      <p:grpSp>
        <p:nvGrpSpPr>
          <p:cNvPr id="10277" name="Group 37"/>
          <p:cNvGrpSpPr>
            <a:grpSpLocks/>
          </p:cNvGrpSpPr>
          <p:nvPr/>
        </p:nvGrpSpPr>
        <p:grpSpPr bwMode="auto">
          <a:xfrm>
            <a:off x="2087563" y="1992313"/>
            <a:ext cx="1974850" cy="1573212"/>
            <a:chOff x="1675" y="1255"/>
            <a:chExt cx="1244" cy="991"/>
          </a:xfrm>
        </p:grpSpPr>
        <p:sp>
          <p:nvSpPr>
            <p:cNvPr id="10269" name="Line 29"/>
            <p:cNvSpPr>
              <a:spLocks noChangeShapeType="1"/>
            </p:cNvSpPr>
            <p:nvPr/>
          </p:nvSpPr>
          <p:spPr bwMode="auto">
            <a:xfrm flipH="1" flipV="1">
              <a:off x="1675" y="1255"/>
              <a:ext cx="756" cy="948"/>
            </a:xfrm>
            <a:prstGeom prst="line">
              <a:avLst/>
            </a:prstGeom>
            <a:noFill/>
            <a:ln w="12700">
              <a:solidFill>
                <a:schemeClr val="tx1"/>
              </a:solidFill>
              <a:round/>
              <a:headEnd/>
              <a:tailEnd/>
            </a:ln>
            <a:effectLst/>
          </p:spPr>
          <p:txBody>
            <a:bodyPr wrap="none" anchor="ctr"/>
            <a:lstStyle/>
            <a:p>
              <a:endParaRPr lang="en-US"/>
            </a:p>
          </p:txBody>
        </p:sp>
        <p:sp>
          <p:nvSpPr>
            <p:cNvPr id="10270" name="Line 30"/>
            <p:cNvSpPr>
              <a:spLocks noChangeShapeType="1"/>
            </p:cNvSpPr>
            <p:nvPr/>
          </p:nvSpPr>
          <p:spPr bwMode="auto">
            <a:xfrm flipH="1" flipV="1">
              <a:off x="1684" y="1264"/>
              <a:ext cx="852" cy="852"/>
            </a:xfrm>
            <a:prstGeom prst="line">
              <a:avLst/>
            </a:prstGeom>
            <a:noFill/>
            <a:ln w="12700">
              <a:solidFill>
                <a:schemeClr val="tx1"/>
              </a:solidFill>
              <a:round/>
              <a:headEnd/>
              <a:tailEnd/>
            </a:ln>
            <a:effectLst/>
          </p:spPr>
          <p:txBody>
            <a:bodyPr wrap="none" anchor="ctr"/>
            <a:lstStyle/>
            <a:p>
              <a:endParaRPr lang="en-US"/>
            </a:p>
          </p:txBody>
        </p:sp>
        <p:sp>
          <p:nvSpPr>
            <p:cNvPr id="10271" name="Line 31"/>
            <p:cNvSpPr>
              <a:spLocks noChangeShapeType="1"/>
            </p:cNvSpPr>
            <p:nvPr/>
          </p:nvSpPr>
          <p:spPr bwMode="auto">
            <a:xfrm>
              <a:off x="1692" y="1272"/>
              <a:ext cx="1157" cy="357"/>
            </a:xfrm>
            <a:prstGeom prst="line">
              <a:avLst/>
            </a:prstGeom>
            <a:noFill/>
            <a:ln w="12700">
              <a:solidFill>
                <a:schemeClr val="tx1"/>
              </a:solidFill>
              <a:round/>
              <a:headEnd/>
              <a:tailEnd/>
            </a:ln>
            <a:effectLst/>
          </p:spPr>
          <p:txBody>
            <a:bodyPr wrap="none" anchor="ctr"/>
            <a:lstStyle/>
            <a:p>
              <a:endParaRPr lang="en-US"/>
            </a:p>
          </p:txBody>
        </p:sp>
        <p:sp>
          <p:nvSpPr>
            <p:cNvPr id="10272" name="Line 32"/>
            <p:cNvSpPr>
              <a:spLocks noChangeShapeType="1"/>
            </p:cNvSpPr>
            <p:nvPr/>
          </p:nvSpPr>
          <p:spPr bwMode="auto">
            <a:xfrm>
              <a:off x="1692" y="1272"/>
              <a:ext cx="1209" cy="210"/>
            </a:xfrm>
            <a:prstGeom prst="line">
              <a:avLst/>
            </a:prstGeom>
            <a:noFill/>
            <a:ln w="12700">
              <a:solidFill>
                <a:schemeClr val="tx1"/>
              </a:solidFill>
              <a:round/>
              <a:headEnd/>
              <a:tailEnd/>
            </a:ln>
            <a:effectLst/>
          </p:spPr>
          <p:txBody>
            <a:bodyPr wrap="none" anchor="ctr"/>
            <a:lstStyle/>
            <a:p>
              <a:endParaRPr lang="en-US"/>
            </a:p>
          </p:txBody>
        </p:sp>
        <p:sp>
          <p:nvSpPr>
            <p:cNvPr id="10273" name="Line 33"/>
            <p:cNvSpPr>
              <a:spLocks noChangeShapeType="1"/>
            </p:cNvSpPr>
            <p:nvPr/>
          </p:nvSpPr>
          <p:spPr bwMode="auto">
            <a:xfrm>
              <a:off x="2396" y="1959"/>
              <a:ext cx="253" cy="27"/>
            </a:xfrm>
            <a:prstGeom prst="line">
              <a:avLst/>
            </a:prstGeom>
            <a:noFill/>
            <a:ln w="12700">
              <a:solidFill>
                <a:schemeClr val="tx1"/>
              </a:solidFill>
              <a:round/>
              <a:headEnd/>
              <a:tailEnd/>
            </a:ln>
            <a:effectLst/>
          </p:spPr>
          <p:txBody>
            <a:bodyPr wrap="none" anchor="ctr"/>
            <a:lstStyle/>
            <a:p>
              <a:endParaRPr lang="en-US"/>
            </a:p>
          </p:txBody>
        </p:sp>
        <p:sp>
          <p:nvSpPr>
            <p:cNvPr id="10274" name="Line 34"/>
            <p:cNvSpPr>
              <a:spLocks noChangeShapeType="1"/>
            </p:cNvSpPr>
            <p:nvPr/>
          </p:nvSpPr>
          <p:spPr bwMode="auto">
            <a:xfrm>
              <a:off x="2266" y="2011"/>
              <a:ext cx="114" cy="235"/>
            </a:xfrm>
            <a:prstGeom prst="line">
              <a:avLst/>
            </a:prstGeom>
            <a:noFill/>
            <a:ln w="12700">
              <a:solidFill>
                <a:schemeClr val="tx1"/>
              </a:solidFill>
              <a:round/>
              <a:headEnd/>
              <a:tailEnd/>
            </a:ln>
            <a:effectLst/>
          </p:spPr>
          <p:txBody>
            <a:bodyPr wrap="none" anchor="ctr"/>
            <a:lstStyle/>
            <a:p>
              <a:endParaRPr lang="en-US"/>
            </a:p>
          </p:txBody>
        </p:sp>
        <p:sp>
          <p:nvSpPr>
            <p:cNvPr id="10275" name="Line 35"/>
            <p:cNvSpPr>
              <a:spLocks noChangeShapeType="1"/>
            </p:cNvSpPr>
            <p:nvPr/>
          </p:nvSpPr>
          <p:spPr bwMode="auto">
            <a:xfrm flipH="1" flipV="1">
              <a:off x="2597" y="1551"/>
              <a:ext cx="199" cy="243"/>
            </a:xfrm>
            <a:prstGeom prst="line">
              <a:avLst/>
            </a:prstGeom>
            <a:noFill/>
            <a:ln w="12700">
              <a:solidFill>
                <a:schemeClr val="tx1"/>
              </a:solidFill>
              <a:round/>
              <a:headEnd/>
              <a:tailEnd/>
            </a:ln>
            <a:effectLst/>
          </p:spPr>
          <p:txBody>
            <a:bodyPr wrap="none" anchor="ctr"/>
            <a:lstStyle/>
            <a:p>
              <a:endParaRPr lang="en-US"/>
            </a:p>
          </p:txBody>
        </p:sp>
        <p:sp>
          <p:nvSpPr>
            <p:cNvPr id="10276" name="Line 36"/>
            <p:cNvSpPr>
              <a:spLocks noChangeShapeType="1"/>
            </p:cNvSpPr>
            <p:nvPr/>
          </p:nvSpPr>
          <p:spPr bwMode="auto">
            <a:xfrm flipV="1">
              <a:off x="2631" y="1334"/>
              <a:ext cx="288" cy="103"/>
            </a:xfrm>
            <a:prstGeom prst="line">
              <a:avLst/>
            </a:prstGeom>
            <a:noFill/>
            <a:ln w="12700">
              <a:solidFill>
                <a:schemeClr val="tx1"/>
              </a:solidFill>
              <a:round/>
              <a:headEnd/>
              <a:tailEnd/>
            </a:ln>
            <a:effectLst/>
          </p:spPr>
          <p:txBody>
            <a:bodyPr wrap="none" anchor="ctr"/>
            <a:lstStyle/>
            <a:p>
              <a:endParaRPr lang="en-US"/>
            </a:p>
          </p:txBody>
        </p:sp>
      </p:grpSp>
      <p:sp>
        <p:nvSpPr>
          <p:cNvPr id="10278" name="Freeform 38"/>
          <p:cNvSpPr>
            <a:spLocks/>
          </p:cNvSpPr>
          <p:nvPr/>
        </p:nvSpPr>
        <p:spPr bwMode="auto">
          <a:xfrm>
            <a:off x="2108200" y="419100"/>
            <a:ext cx="2003425" cy="1595438"/>
          </a:xfrm>
          <a:custGeom>
            <a:avLst/>
            <a:gdLst/>
            <a:ahLst/>
            <a:cxnLst>
              <a:cxn ang="0">
                <a:pos x="0" y="1004"/>
              </a:cxn>
              <a:cxn ang="0">
                <a:pos x="1261" y="1004"/>
              </a:cxn>
              <a:cxn ang="0">
                <a:pos x="1261" y="482"/>
              </a:cxn>
              <a:cxn ang="0">
                <a:pos x="1139" y="4"/>
              </a:cxn>
              <a:cxn ang="0">
                <a:pos x="696" y="0"/>
              </a:cxn>
              <a:cxn ang="0">
                <a:pos x="0" y="1004"/>
              </a:cxn>
            </a:cxnLst>
            <a:rect l="0" t="0" r="r" b="b"/>
            <a:pathLst>
              <a:path w="1262" h="1005">
                <a:moveTo>
                  <a:pt x="0" y="1004"/>
                </a:moveTo>
                <a:lnTo>
                  <a:pt x="1261" y="1004"/>
                </a:lnTo>
                <a:lnTo>
                  <a:pt x="1261" y="482"/>
                </a:lnTo>
                <a:lnTo>
                  <a:pt x="1139" y="4"/>
                </a:lnTo>
                <a:lnTo>
                  <a:pt x="696" y="0"/>
                </a:lnTo>
                <a:lnTo>
                  <a:pt x="0" y="1004"/>
                </a:lnTo>
              </a:path>
            </a:pathLst>
          </a:custGeom>
          <a:solidFill>
            <a:schemeClr val="bg1"/>
          </a:solidFill>
          <a:ln w="12700" cap="rnd" cmpd="sng">
            <a:solidFill>
              <a:schemeClr val="tx1"/>
            </a:solidFill>
            <a:prstDash val="solid"/>
            <a:round/>
            <a:headEnd type="none" w="med" len="med"/>
            <a:tailEnd type="none" w="med" len="med"/>
          </a:ln>
          <a:effectLst/>
        </p:spPr>
        <p:txBody>
          <a:bodyPr/>
          <a:lstStyle/>
          <a:p>
            <a:endParaRPr lang="en-US"/>
          </a:p>
        </p:txBody>
      </p:sp>
      <p:sp>
        <p:nvSpPr>
          <p:cNvPr id="10279" name="Line 39"/>
          <p:cNvSpPr>
            <a:spLocks noChangeShapeType="1"/>
          </p:cNvSpPr>
          <p:nvPr/>
        </p:nvSpPr>
        <p:spPr bwMode="auto">
          <a:xfrm>
            <a:off x="2128838" y="2012950"/>
            <a:ext cx="1960562" cy="0"/>
          </a:xfrm>
          <a:prstGeom prst="line">
            <a:avLst/>
          </a:prstGeom>
          <a:noFill/>
          <a:ln w="12700">
            <a:solidFill>
              <a:schemeClr val="bg1"/>
            </a:solidFill>
            <a:round/>
            <a:headEnd/>
            <a:tailEnd/>
          </a:ln>
          <a:effectLst/>
        </p:spPr>
        <p:txBody>
          <a:bodyPr wrap="none" anchor="ctr"/>
          <a:lstStyle/>
          <a:p>
            <a:endParaRPr lang="en-US"/>
          </a:p>
        </p:txBody>
      </p:sp>
      <p:sp>
        <p:nvSpPr>
          <p:cNvPr id="10280" name="Oval 40"/>
          <p:cNvSpPr>
            <a:spLocks noChangeArrowheads="1"/>
          </p:cNvSpPr>
          <p:nvPr/>
        </p:nvSpPr>
        <p:spPr bwMode="auto">
          <a:xfrm>
            <a:off x="2046288" y="1962150"/>
            <a:ext cx="139700" cy="139700"/>
          </a:xfrm>
          <a:prstGeom prst="ellipse">
            <a:avLst/>
          </a:prstGeom>
          <a:solidFill>
            <a:schemeClr val="tx1"/>
          </a:solidFill>
          <a:ln w="12700">
            <a:solidFill>
              <a:schemeClr val="tx1"/>
            </a:solidFill>
            <a:round/>
            <a:headEnd/>
            <a:tailEnd/>
          </a:ln>
          <a:effectLst/>
        </p:spPr>
        <p:txBody>
          <a:bodyPr wrap="none" anchor="ctr"/>
          <a:lstStyle/>
          <a:p>
            <a:endParaRPr lang="en-US"/>
          </a:p>
        </p:txBody>
      </p:sp>
      <p:pic>
        <p:nvPicPr>
          <p:cNvPr id="10281" name="Picture 41"/>
          <p:cNvPicPr>
            <a:picLocks noChangeAspect="1" noChangeArrowheads="1"/>
          </p:cNvPicPr>
          <p:nvPr/>
        </p:nvPicPr>
        <p:blipFill>
          <a:blip r:embed="rId2" cstate="print"/>
          <a:srcRect/>
          <a:stretch>
            <a:fillRect/>
          </a:stretch>
        </p:blipFill>
        <p:spPr bwMode="auto">
          <a:xfrm>
            <a:off x="4968875" y="2157413"/>
            <a:ext cx="4175125" cy="2544762"/>
          </a:xfrm>
          <a:prstGeom prst="rect">
            <a:avLst/>
          </a:prstGeom>
          <a:noFill/>
          <a:ln w="12700">
            <a:noFill/>
            <a:miter lim="800000"/>
            <a:headEnd/>
            <a:tailEnd/>
          </a:ln>
          <a:effectLst/>
        </p:spPr>
      </p:pic>
      <p:sp>
        <p:nvSpPr>
          <p:cNvPr id="10283" name="Text Box 43">
            <a:hlinkClick r:id="rId3"/>
          </p:cNvPr>
          <p:cNvSpPr txBox="1">
            <a:spLocks noChangeArrowheads="1"/>
          </p:cNvSpPr>
          <p:nvPr/>
        </p:nvSpPr>
        <p:spPr bwMode="auto">
          <a:xfrm>
            <a:off x="257175" y="6400800"/>
            <a:ext cx="8348663" cy="457200"/>
          </a:xfrm>
          <a:prstGeom prst="rect">
            <a:avLst/>
          </a:prstGeom>
          <a:noFill/>
          <a:ln w="12700">
            <a:noFill/>
            <a:miter lim="800000"/>
            <a:headEnd/>
            <a:tailEnd/>
          </a:ln>
          <a:effectLst/>
        </p:spPr>
        <p:txBody>
          <a:bodyPr wrap="none">
            <a:spAutoFit/>
          </a:bodyPr>
          <a:lstStyle/>
          <a:p>
            <a:r>
              <a:rPr lang="en-US" sz="2400" b="0">
                <a:hlinkClick r:id="rId3"/>
              </a:rPr>
              <a:t>http://park.org/Netherlands/pavilions/techno/svk/engels/index.html</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effectLst/>
        </p:spPr>
        <p:txBody>
          <a:bodyPr/>
          <a:lstStyle/>
          <a:p>
            <a:r>
              <a:rPr lang="en-US"/>
              <a:t>Simple Reservoir Rules in Equation Form</a:t>
            </a:r>
          </a:p>
        </p:txBody>
      </p:sp>
      <p:graphicFrame>
        <p:nvGraphicFramePr>
          <p:cNvPr id="64515" name="Object 3"/>
          <p:cNvGraphicFramePr>
            <a:graphicFrameLocks noChangeAspect="1"/>
          </p:cNvGraphicFramePr>
          <p:nvPr/>
        </p:nvGraphicFramePr>
        <p:xfrm>
          <a:off x="881063" y="3535363"/>
          <a:ext cx="3746500" cy="1295400"/>
        </p:xfrm>
        <a:graphic>
          <a:graphicData uri="http://schemas.openxmlformats.org/presentationml/2006/ole">
            <p:oleObj spid="_x0000_s64515" name="Equation" r:id="rId3" imgW="3746160" imgH="1295280" progId="Equation.DSMT4">
              <p:embed/>
            </p:oleObj>
          </a:graphicData>
        </a:graphic>
      </p:graphicFrame>
      <p:graphicFrame>
        <p:nvGraphicFramePr>
          <p:cNvPr id="64516" name="Object 4"/>
          <p:cNvGraphicFramePr>
            <a:graphicFrameLocks noChangeAspect="1"/>
          </p:cNvGraphicFramePr>
          <p:nvPr/>
        </p:nvGraphicFramePr>
        <p:xfrm>
          <a:off x="647700" y="5870575"/>
          <a:ext cx="2476500" cy="381000"/>
        </p:xfrm>
        <a:graphic>
          <a:graphicData uri="http://schemas.openxmlformats.org/presentationml/2006/ole">
            <p:oleObj spid="_x0000_s64516" name="Equation" r:id="rId4" imgW="2476440" imgH="380880" progId="Equation.3">
              <p:embed/>
            </p:oleObj>
          </a:graphicData>
        </a:graphic>
      </p:graphicFrame>
      <p:sp>
        <p:nvSpPr>
          <p:cNvPr id="64517" name="Text Box 5"/>
          <p:cNvSpPr txBox="1">
            <a:spLocks noChangeArrowheads="1"/>
          </p:cNvSpPr>
          <p:nvPr/>
        </p:nvSpPr>
        <p:spPr bwMode="auto">
          <a:xfrm>
            <a:off x="419100" y="5072063"/>
            <a:ext cx="876300" cy="457200"/>
          </a:xfrm>
          <a:prstGeom prst="rect">
            <a:avLst/>
          </a:prstGeom>
          <a:noFill/>
          <a:ln w="12700">
            <a:noFill/>
            <a:miter lim="800000"/>
            <a:headEnd type="none" w="sm" len="sm"/>
            <a:tailEnd type="none" w="sm" len="sm"/>
          </a:ln>
          <a:effectLst/>
        </p:spPr>
        <p:txBody>
          <a:bodyPr wrap="none">
            <a:spAutoFit/>
          </a:bodyPr>
          <a:lstStyle/>
          <a:p>
            <a:r>
              <a:rPr lang="en-US" sz="2400" b="0">
                <a:solidFill>
                  <a:schemeClr val="tx2"/>
                </a:solidFill>
              </a:rPr>
              <a:t>S</a:t>
            </a:r>
            <a:r>
              <a:rPr lang="en-US" sz="2400" b="0" baseline="-25000">
                <a:solidFill>
                  <a:schemeClr val="tx2"/>
                </a:solidFill>
              </a:rPr>
              <a:t>max</a:t>
            </a:r>
            <a:r>
              <a:rPr lang="en-US" sz="2400" b="0">
                <a:solidFill>
                  <a:schemeClr val="tx2"/>
                </a:solidFill>
              </a:rPr>
              <a:t>=</a:t>
            </a:r>
          </a:p>
        </p:txBody>
      </p:sp>
      <p:sp>
        <p:nvSpPr>
          <p:cNvPr id="64518" name="Text Box 6"/>
          <p:cNvSpPr txBox="1">
            <a:spLocks noChangeArrowheads="1"/>
          </p:cNvSpPr>
          <p:nvPr/>
        </p:nvSpPr>
        <p:spPr bwMode="auto">
          <a:xfrm>
            <a:off x="465138" y="2146300"/>
            <a:ext cx="2982912" cy="457200"/>
          </a:xfrm>
          <a:prstGeom prst="rect">
            <a:avLst/>
          </a:prstGeom>
          <a:noFill/>
          <a:ln w="12700">
            <a:noFill/>
            <a:miter lim="800000"/>
            <a:headEnd type="none" w="sm" len="sm"/>
            <a:tailEnd type="none" w="sm" len="sm"/>
          </a:ln>
          <a:effectLst/>
        </p:spPr>
        <p:txBody>
          <a:bodyPr wrap="none">
            <a:spAutoFit/>
          </a:bodyPr>
          <a:lstStyle/>
          <a:p>
            <a:r>
              <a:rPr lang="en-US" sz="2400" b="0"/>
              <a:t>When is reservoir full?</a:t>
            </a:r>
          </a:p>
        </p:txBody>
      </p:sp>
      <p:graphicFrame>
        <p:nvGraphicFramePr>
          <p:cNvPr id="64519" name="Object 7"/>
          <p:cNvGraphicFramePr>
            <a:graphicFrameLocks noChangeAspect="1"/>
          </p:cNvGraphicFramePr>
          <p:nvPr/>
        </p:nvGraphicFramePr>
        <p:xfrm>
          <a:off x="5159375" y="2197100"/>
          <a:ext cx="2489200" cy="381000"/>
        </p:xfrm>
        <a:graphic>
          <a:graphicData uri="http://schemas.openxmlformats.org/presentationml/2006/ole">
            <p:oleObj spid="_x0000_s64519" name="Equation" r:id="rId5" imgW="2489040" imgH="380880" progId="Equation.3">
              <p:embed/>
            </p:oleObj>
          </a:graphicData>
        </a:graphic>
      </p:graphicFrame>
      <p:sp>
        <p:nvSpPr>
          <p:cNvPr id="64520" name="AutoShape 8">
            <a:hlinkClick r:id="rId6" action="ppaction://hlinksldjump" highlightClick="1"/>
          </p:cNvPr>
          <p:cNvSpPr>
            <a:spLocks noChangeArrowheads="1"/>
          </p:cNvSpPr>
          <p:nvPr/>
        </p:nvSpPr>
        <p:spPr bwMode="auto">
          <a:xfrm>
            <a:off x="5875338" y="6334125"/>
            <a:ext cx="3127375" cy="523875"/>
          </a:xfrm>
          <a:prstGeom prst="actionButtonBlank">
            <a:avLst/>
          </a:prstGeom>
          <a:solidFill>
            <a:schemeClr val="hlink"/>
          </a:solidFill>
          <a:ln w="12700">
            <a:solidFill>
              <a:schemeClr val="tx1"/>
            </a:solidFill>
            <a:miter lim="800000"/>
            <a:headEnd type="none" w="lg" len="med"/>
            <a:tailEnd type="none" w="lg" len="med"/>
          </a:ln>
          <a:effectLst/>
        </p:spPr>
        <p:txBody>
          <a:bodyPr wrap="none" anchor="ctr">
            <a:spAutoFit/>
          </a:bodyPr>
          <a:lstStyle/>
          <a:p>
            <a:pPr algn="ctr"/>
            <a:r>
              <a:rPr lang="en-US" sz="2400" b="0"/>
              <a:t>Cannonsville Reservoir</a:t>
            </a:r>
          </a:p>
        </p:txBody>
      </p:sp>
      <p:sp>
        <p:nvSpPr>
          <p:cNvPr id="64522" name="Line 10"/>
          <p:cNvSpPr>
            <a:spLocks noChangeShapeType="1"/>
          </p:cNvSpPr>
          <p:nvPr/>
        </p:nvSpPr>
        <p:spPr bwMode="auto">
          <a:xfrm>
            <a:off x="1452563" y="5543550"/>
            <a:ext cx="24177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523" name="Text Box 11"/>
          <p:cNvSpPr txBox="1">
            <a:spLocks noChangeArrowheads="1"/>
          </p:cNvSpPr>
          <p:nvPr/>
        </p:nvSpPr>
        <p:spPr bwMode="auto">
          <a:xfrm>
            <a:off x="4802188" y="3468688"/>
            <a:ext cx="2408237"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Reservoir overfull</a:t>
            </a:r>
          </a:p>
        </p:txBody>
      </p:sp>
      <p:sp>
        <p:nvSpPr>
          <p:cNvPr id="64524" name="Text Box 12"/>
          <p:cNvSpPr txBox="1">
            <a:spLocks noChangeArrowheads="1"/>
          </p:cNvSpPr>
          <p:nvPr/>
        </p:nvSpPr>
        <p:spPr bwMode="auto">
          <a:xfrm>
            <a:off x="4802188" y="3938588"/>
            <a:ext cx="1993900"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Excess to river</a:t>
            </a:r>
          </a:p>
        </p:txBody>
      </p:sp>
      <p:sp>
        <p:nvSpPr>
          <p:cNvPr id="64525" name="Text Box 13"/>
          <p:cNvSpPr txBox="1">
            <a:spLocks noChangeArrowheads="1"/>
          </p:cNvSpPr>
          <p:nvPr/>
        </p:nvSpPr>
        <p:spPr bwMode="auto">
          <a:xfrm>
            <a:off x="4802188" y="4408488"/>
            <a:ext cx="2146300"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Nothing to river</a:t>
            </a:r>
          </a:p>
        </p:txBody>
      </p:sp>
      <p:sp>
        <p:nvSpPr>
          <p:cNvPr id="64526" name="Text Box 14"/>
          <p:cNvSpPr txBox="1">
            <a:spLocks noChangeArrowheads="1"/>
          </p:cNvSpPr>
          <p:nvPr/>
        </p:nvSpPr>
        <p:spPr bwMode="auto">
          <a:xfrm>
            <a:off x="1447800" y="5051425"/>
            <a:ext cx="2457450"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Reservoir capacity</a:t>
            </a:r>
          </a:p>
        </p:txBody>
      </p:sp>
      <p:sp>
        <p:nvSpPr>
          <p:cNvPr id="64527" name="Line 15"/>
          <p:cNvSpPr>
            <a:spLocks noChangeShapeType="1"/>
          </p:cNvSpPr>
          <p:nvPr/>
        </p:nvSpPr>
        <p:spPr bwMode="auto">
          <a:xfrm>
            <a:off x="4802188" y="3856038"/>
            <a:ext cx="2503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528" name="Line 16"/>
          <p:cNvSpPr>
            <a:spLocks noChangeShapeType="1"/>
          </p:cNvSpPr>
          <p:nvPr/>
        </p:nvSpPr>
        <p:spPr bwMode="auto">
          <a:xfrm>
            <a:off x="4802188" y="4302125"/>
            <a:ext cx="2503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4529" name="Line 17"/>
          <p:cNvSpPr>
            <a:spLocks noChangeShapeType="1"/>
          </p:cNvSpPr>
          <p:nvPr/>
        </p:nvSpPr>
        <p:spPr bwMode="auto">
          <a:xfrm>
            <a:off x="4802188" y="4784725"/>
            <a:ext cx="25034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45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452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452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452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4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20" grpId="0" animBg="1" autoUpdateAnimBg="0"/>
      <p:bldP spid="64523" grpId="0" build="p" autoUpdateAnimBg="0"/>
      <p:bldP spid="64524" grpId="0" build="p" autoUpdateAnimBg="0"/>
      <p:bldP spid="64525" grpId="0" build="p" autoUpdateAnimBg="0"/>
      <p:bldP spid="64526" grpId="0" build="p"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1026"/>
          <p:cNvSpPr>
            <a:spLocks noGrp="1" noChangeArrowheads="1"/>
          </p:cNvSpPr>
          <p:nvPr>
            <p:ph type="title"/>
          </p:nvPr>
        </p:nvSpPr>
        <p:spPr>
          <a:effectLst/>
        </p:spPr>
        <p:txBody>
          <a:bodyPr/>
          <a:lstStyle/>
          <a:p>
            <a:r>
              <a:rPr lang="en-US"/>
              <a:t>Storage vs. Safe Yield for Cannonsville Reservoir</a:t>
            </a:r>
          </a:p>
        </p:txBody>
      </p:sp>
      <p:pic>
        <p:nvPicPr>
          <p:cNvPr id="130127" name="Picture 1103"/>
          <p:cNvPicPr>
            <a:picLocks noChangeAspect="1" noChangeArrowheads="1"/>
          </p:cNvPicPr>
          <p:nvPr/>
        </p:nvPicPr>
        <p:blipFill>
          <a:blip r:embed="rId2" cstate="print"/>
          <a:srcRect/>
          <a:stretch>
            <a:fillRect/>
          </a:stretch>
        </p:blipFill>
        <p:spPr bwMode="auto">
          <a:xfrm>
            <a:off x="542925" y="2055813"/>
            <a:ext cx="8064500" cy="4433887"/>
          </a:xfrm>
          <a:prstGeom prst="rect">
            <a:avLst/>
          </a:prstGeom>
          <a:noFill/>
          <a:ln w="12700">
            <a:noFill/>
            <a:miter lim="800000"/>
            <a:headEnd type="none" w="lg" len="med"/>
            <a:tailEnd type="none" w="lg" len="med"/>
          </a:ln>
          <a:effectLst/>
        </p:spPr>
      </p:pic>
      <p:grpSp>
        <p:nvGrpSpPr>
          <p:cNvPr id="130130" name="Group 1106"/>
          <p:cNvGrpSpPr>
            <a:grpSpLocks/>
          </p:cNvGrpSpPr>
          <p:nvPr/>
        </p:nvGrpSpPr>
        <p:grpSpPr bwMode="auto">
          <a:xfrm>
            <a:off x="2730500" y="3216275"/>
            <a:ext cx="2141538" cy="1465263"/>
            <a:chOff x="1866" y="1969"/>
            <a:chExt cx="1026" cy="761"/>
          </a:xfrm>
        </p:grpSpPr>
        <p:sp>
          <p:nvSpPr>
            <p:cNvPr id="130128" name="Line 1104"/>
            <p:cNvSpPr>
              <a:spLocks noChangeShapeType="1"/>
            </p:cNvSpPr>
            <p:nvPr/>
          </p:nvSpPr>
          <p:spPr bwMode="auto">
            <a:xfrm flipV="1">
              <a:off x="2892" y="1969"/>
              <a:ext cx="0" cy="761"/>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130129" name="Line 1105"/>
            <p:cNvSpPr>
              <a:spLocks noChangeShapeType="1"/>
            </p:cNvSpPr>
            <p:nvPr/>
          </p:nvSpPr>
          <p:spPr bwMode="auto">
            <a:xfrm flipH="1">
              <a:off x="1866" y="1969"/>
              <a:ext cx="1017"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grpSp>
      <p:sp>
        <p:nvSpPr>
          <p:cNvPr id="130131" name="Text Box 1107"/>
          <p:cNvSpPr txBox="1">
            <a:spLocks noChangeArrowheads="1"/>
          </p:cNvSpPr>
          <p:nvPr/>
        </p:nvSpPr>
        <p:spPr bwMode="auto">
          <a:xfrm>
            <a:off x="3381375" y="1931988"/>
            <a:ext cx="4471988"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Asymptote of long term mean flow</a:t>
            </a:r>
          </a:p>
        </p:txBody>
      </p:sp>
      <p:sp>
        <p:nvSpPr>
          <p:cNvPr id="130132" name="Line 1108"/>
          <p:cNvSpPr>
            <a:spLocks noChangeShapeType="1"/>
          </p:cNvSpPr>
          <p:nvPr/>
        </p:nvSpPr>
        <p:spPr bwMode="auto">
          <a:xfrm>
            <a:off x="3406775" y="2332038"/>
            <a:ext cx="487203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30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1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131"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a:ln/>
          <a:effectLst/>
        </p:spPr>
        <p:txBody>
          <a:bodyPr lIns="90488" tIns="44450" rIns="90488" bIns="44450" anchor="b"/>
          <a:lstStyle/>
          <a:p>
            <a:r>
              <a:rPr lang="en-US"/>
              <a:t>Reservoir Evaporative losses</a:t>
            </a:r>
          </a:p>
        </p:txBody>
      </p:sp>
      <p:sp>
        <p:nvSpPr>
          <p:cNvPr id="53251" name="Rectangle 3"/>
          <p:cNvSpPr>
            <a:spLocks noGrp="1" noChangeArrowheads="1"/>
          </p:cNvSpPr>
          <p:nvPr>
            <p:ph type="body" idx="1"/>
          </p:nvPr>
        </p:nvSpPr>
        <p:spPr>
          <a:noFill/>
          <a:ln/>
        </p:spPr>
        <p:txBody>
          <a:bodyPr lIns="90488" tIns="44450" rIns="90488" bIns="44450"/>
          <a:lstStyle/>
          <a:p>
            <a:r>
              <a:rPr lang="en-US"/>
              <a:t>Given pan evaporation data (E</a:t>
            </a:r>
            <a:r>
              <a:rPr lang="en-US" baseline="-25000"/>
              <a:t>p</a:t>
            </a:r>
            <a:r>
              <a:rPr lang="en-US"/>
              <a:t>)</a:t>
            </a:r>
          </a:p>
          <a:p>
            <a:r>
              <a:rPr lang="en-US"/>
              <a:t>Convert to lake evaporation data (E</a:t>
            </a:r>
            <a:r>
              <a:rPr lang="en-US" baseline="-25000"/>
              <a:t>L </a:t>
            </a:r>
            <a:r>
              <a:rPr lang="en-US"/>
              <a:t>= 0.7E</a:t>
            </a:r>
            <a:r>
              <a:rPr lang="en-US" baseline="-25000"/>
              <a:t>p</a:t>
            </a:r>
            <a:r>
              <a:rPr lang="en-US"/>
              <a:t>)</a:t>
            </a:r>
          </a:p>
          <a:p>
            <a:r>
              <a:rPr lang="en-US"/>
              <a:t>What is area of lake?</a:t>
            </a:r>
          </a:p>
          <a:p>
            <a:r>
              <a:rPr lang="en-US"/>
              <a:t>Calculate losses from evaporation</a:t>
            </a:r>
          </a:p>
          <a:p>
            <a:r>
              <a:rPr lang="en-US"/>
              <a:t>Add evaporative losses to Outflow</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t>Global Hydropower</a:t>
            </a:r>
          </a:p>
        </p:txBody>
      </p:sp>
      <p:sp>
        <p:nvSpPr>
          <p:cNvPr id="214019" name="Rectangle 3"/>
          <p:cNvSpPr>
            <a:spLocks noGrp="1" noChangeArrowheads="1"/>
          </p:cNvSpPr>
          <p:nvPr>
            <p:ph type="body" idx="1"/>
          </p:nvPr>
        </p:nvSpPr>
        <p:spPr/>
        <p:txBody>
          <a:bodyPr/>
          <a:lstStyle/>
          <a:p>
            <a:r>
              <a:rPr lang="en-US"/>
              <a:t>At the global scale, current levels of hydropower generation offset 4.4 million barrels of oil-equivalent (thermal electric generation) a day, roughly 6% of the world’s oil production</a:t>
            </a:r>
          </a:p>
          <a:p>
            <a:endParaRPr lang="en-US"/>
          </a:p>
        </p:txBody>
      </p:sp>
      <p:sp>
        <p:nvSpPr>
          <p:cNvPr id="214020" name="Rectangle 4"/>
          <p:cNvSpPr>
            <a:spLocks noChangeArrowheads="1"/>
          </p:cNvSpPr>
          <p:nvPr/>
        </p:nvSpPr>
        <p:spPr bwMode="auto">
          <a:xfrm>
            <a:off x="577850" y="5449888"/>
            <a:ext cx="7280275" cy="519112"/>
          </a:xfrm>
          <a:prstGeom prst="rect">
            <a:avLst/>
          </a:prstGeom>
          <a:noFill/>
          <a:ln w="12700">
            <a:noFill/>
            <a:miter lim="800000"/>
            <a:headEnd type="none" w="lg" len="med"/>
            <a:tailEnd type="none" w="lg" len="med"/>
          </a:ln>
          <a:effectLst/>
        </p:spPr>
        <p:txBody>
          <a:bodyPr wrap="none">
            <a:spAutoFit/>
          </a:bodyPr>
          <a:lstStyle/>
          <a:p>
            <a:r>
              <a:rPr lang="en-US">
                <a:hlinkClick r:id="rId2"/>
              </a:rPr>
              <a:t>http://www.dams.org//docs/report/wcdch1.pdf</a:t>
            </a:r>
            <a:r>
              <a:rPr lang="en-US"/>
              <a:t>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r>
              <a:rPr lang="en-US"/>
              <a:t>Decommissioning Dams</a:t>
            </a:r>
          </a:p>
        </p:txBody>
      </p:sp>
      <p:sp>
        <p:nvSpPr>
          <p:cNvPr id="212995" name="Rectangle 3"/>
          <p:cNvSpPr>
            <a:spLocks noGrp="1" noChangeArrowheads="1"/>
          </p:cNvSpPr>
          <p:nvPr>
            <p:ph type="body" idx="1"/>
          </p:nvPr>
        </p:nvSpPr>
        <p:spPr/>
        <p:txBody>
          <a:bodyPr/>
          <a:lstStyle/>
          <a:p>
            <a:pPr>
              <a:lnSpc>
                <a:spcPct val="90000"/>
              </a:lnSpc>
            </a:pPr>
            <a:r>
              <a:rPr lang="en-US" sz="2400"/>
              <a:t>The end of the 20th century saw the emergence of another trend relating to large dams – decommissioning dams that no longer serve a useful purpose, are too expensive to maintain safely, or have unacceptable levels of impacts in today’s view. </a:t>
            </a:r>
          </a:p>
          <a:p>
            <a:pPr>
              <a:lnSpc>
                <a:spcPct val="90000"/>
              </a:lnSpc>
            </a:pPr>
            <a:r>
              <a:rPr lang="en-US" sz="2400"/>
              <a:t>Momentum for river restoration is accelerating in many countries, especially in the United States where nearly 500 dams, mainly relatively old, small dams have been decommissioned. </a:t>
            </a:r>
          </a:p>
          <a:p>
            <a:pPr>
              <a:lnSpc>
                <a:spcPct val="90000"/>
              </a:lnSpc>
            </a:pPr>
            <a:r>
              <a:rPr lang="en-US" sz="2400"/>
              <a:t>Since 1998, the decommissioning rate for large dams has overtaken the rate of construction in the United States.</a:t>
            </a:r>
          </a:p>
          <a:p>
            <a:pPr>
              <a:lnSpc>
                <a:spcPct val="90000"/>
              </a:lnSpc>
            </a:pPr>
            <a:endParaRPr lang="en-US" sz="2400"/>
          </a:p>
        </p:txBody>
      </p:sp>
      <p:sp>
        <p:nvSpPr>
          <p:cNvPr id="212996" name="Rectangle 4"/>
          <p:cNvSpPr>
            <a:spLocks noChangeArrowheads="1"/>
          </p:cNvSpPr>
          <p:nvPr/>
        </p:nvSpPr>
        <p:spPr bwMode="auto">
          <a:xfrm>
            <a:off x="830263" y="6007100"/>
            <a:ext cx="7280275" cy="519113"/>
          </a:xfrm>
          <a:prstGeom prst="rect">
            <a:avLst/>
          </a:prstGeom>
          <a:noFill/>
          <a:ln w="12700">
            <a:noFill/>
            <a:miter lim="800000"/>
            <a:headEnd type="none" w="lg" len="med"/>
            <a:tailEnd type="none" w="lg" len="med"/>
          </a:ln>
          <a:effectLst/>
        </p:spPr>
        <p:txBody>
          <a:bodyPr wrap="none">
            <a:spAutoFit/>
          </a:bodyPr>
          <a:lstStyle/>
          <a:p>
            <a:r>
              <a:rPr lang="en-US">
                <a:hlinkClick r:id="rId2"/>
              </a:rPr>
              <a:t>http://www.dams.org//docs/report/wcdch1.pdf</a:t>
            </a:r>
            <a:r>
              <a:rPr lang="en-US"/>
              <a:t>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sz="4000"/>
              <a:t>Reservoir Capacity and Sedimentation</a:t>
            </a:r>
          </a:p>
        </p:txBody>
      </p:sp>
      <p:sp>
        <p:nvSpPr>
          <p:cNvPr id="215043" name="Rectangle 3"/>
          <p:cNvSpPr>
            <a:spLocks noGrp="1" noChangeArrowheads="1"/>
          </p:cNvSpPr>
          <p:nvPr>
            <p:ph type="body" idx="1"/>
          </p:nvPr>
        </p:nvSpPr>
        <p:spPr/>
        <p:txBody>
          <a:bodyPr/>
          <a:lstStyle/>
          <a:p>
            <a:pPr>
              <a:lnSpc>
                <a:spcPct val="80000"/>
              </a:lnSpc>
            </a:pPr>
            <a:r>
              <a:rPr lang="en-US" sz="2000"/>
              <a:t>The aggregate storage capacity of large dams, based on dam design, is about 6 000 km</a:t>
            </a:r>
            <a:r>
              <a:rPr lang="en-US" sz="2000" baseline="30000"/>
              <a:t>3</a:t>
            </a:r>
            <a:r>
              <a:rPr lang="en-US" sz="2000"/>
              <a:t> </a:t>
            </a:r>
          </a:p>
          <a:p>
            <a:pPr>
              <a:lnSpc>
                <a:spcPct val="80000"/>
              </a:lnSpc>
            </a:pPr>
            <a:r>
              <a:rPr lang="en-US" sz="2000"/>
              <a:t>Assuming that half the design storage is achieved in reality, the aggregate real storage capacity of large dams globally is similar to total freshwater withdrawals estimated at around 3 800 km</a:t>
            </a:r>
            <a:r>
              <a:rPr lang="en-US" sz="2000" baseline="30000"/>
              <a:t>3</a:t>
            </a:r>
          </a:p>
          <a:p>
            <a:pPr>
              <a:lnSpc>
                <a:spcPct val="80000"/>
              </a:lnSpc>
            </a:pPr>
            <a:r>
              <a:rPr lang="en-US" sz="2000"/>
              <a:t>An estimated 0.5–1% of the total fresh water storage capacity of existing dams is lost each year to sedimentation in both large and small reservoirs worldwide</a:t>
            </a:r>
          </a:p>
          <a:p>
            <a:pPr>
              <a:lnSpc>
                <a:spcPct val="80000"/>
              </a:lnSpc>
            </a:pPr>
            <a:r>
              <a:rPr lang="en-US" sz="2000"/>
              <a:t>This means that 25% of the world’s existing fresh water storage capacity may be lost in the next 25 to 50 years in the absence of measures to control sedimentation</a:t>
            </a:r>
          </a:p>
          <a:p>
            <a:pPr>
              <a:lnSpc>
                <a:spcPct val="80000"/>
              </a:lnSpc>
            </a:pPr>
            <a:r>
              <a:rPr lang="en-US" sz="2000"/>
              <a:t>This loss would mostly be in developing countries and regions, which have higher sedimentation rates. </a:t>
            </a:r>
          </a:p>
        </p:txBody>
      </p:sp>
      <p:sp>
        <p:nvSpPr>
          <p:cNvPr id="215044" name="Rectangle 4"/>
          <p:cNvSpPr>
            <a:spLocks noChangeArrowheads="1"/>
          </p:cNvSpPr>
          <p:nvPr/>
        </p:nvSpPr>
        <p:spPr bwMode="auto">
          <a:xfrm>
            <a:off x="830263" y="6007100"/>
            <a:ext cx="7280275" cy="519113"/>
          </a:xfrm>
          <a:prstGeom prst="rect">
            <a:avLst/>
          </a:prstGeom>
          <a:noFill/>
          <a:ln w="12700">
            <a:noFill/>
            <a:miter lim="800000"/>
            <a:headEnd type="none" w="lg" len="med"/>
            <a:tailEnd type="none" w="lg" len="med"/>
          </a:ln>
          <a:effectLst/>
        </p:spPr>
        <p:txBody>
          <a:bodyPr wrap="none">
            <a:spAutoFit/>
          </a:bodyPr>
          <a:lstStyle/>
          <a:p>
            <a:r>
              <a:rPr lang="en-US">
                <a:hlinkClick r:id="rId2"/>
              </a:rPr>
              <a:t>http://www.dams.org//docs/report/wcdch1.pdf</a:t>
            </a:r>
            <a:r>
              <a:rPr lang="en-US"/>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Reservoir Resettlers</a:t>
            </a:r>
          </a:p>
        </p:txBody>
      </p:sp>
      <p:sp>
        <p:nvSpPr>
          <p:cNvPr id="216067" name="Rectangle 3"/>
          <p:cNvSpPr>
            <a:spLocks noGrp="1" noChangeArrowheads="1"/>
          </p:cNvSpPr>
          <p:nvPr>
            <p:ph type="body" idx="1"/>
          </p:nvPr>
        </p:nvSpPr>
        <p:spPr/>
        <p:txBody>
          <a:bodyPr/>
          <a:lstStyle/>
          <a:p>
            <a:pPr>
              <a:lnSpc>
                <a:spcPct val="80000"/>
              </a:lnSpc>
            </a:pPr>
            <a:r>
              <a:rPr lang="en-US" sz="2000"/>
              <a:t>The construction of large dams has led to the displacement of some 40 to 80 million people worldwide.</a:t>
            </a:r>
          </a:p>
          <a:p>
            <a:pPr>
              <a:lnSpc>
                <a:spcPct val="80000"/>
              </a:lnSpc>
            </a:pPr>
            <a:r>
              <a:rPr lang="en-US" sz="2000"/>
              <a:t>Many of them have not been resettled or received adequate compensation, if any.</a:t>
            </a:r>
          </a:p>
          <a:p>
            <a:pPr>
              <a:lnSpc>
                <a:spcPct val="80000"/>
              </a:lnSpc>
            </a:pPr>
            <a:r>
              <a:rPr lang="en-US" sz="2000"/>
              <a:t>The world’s two most populous countries – China and India, have built around 57% of the world’s large dams – and account for the largest number of people displaced. </a:t>
            </a:r>
          </a:p>
          <a:p>
            <a:pPr>
              <a:lnSpc>
                <a:spcPct val="80000"/>
              </a:lnSpc>
            </a:pPr>
            <a:r>
              <a:rPr lang="en-US" sz="2000"/>
              <a:t>In the late 1980s China officially recognized some 10.2 million people as ‘reservoir resettlers’, though other sources suggest the figure may be substantially higher. </a:t>
            </a:r>
          </a:p>
          <a:p>
            <a:pPr>
              <a:lnSpc>
                <a:spcPct val="80000"/>
              </a:lnSpc>
            </a:pPr>
            <a:r>
              <a:rPr lang="en-US" sz="2000"/>
              <a:t>Large dams and reservoirs already built in the Yangtze basin alone have led to the relocation of at least 10 million people.</a:t>
            </a:r>
          </a:p>
          <a:p>
            <a:pPr>
              <a:lnSpc>
                <a:spcPct val="80000"/>
              </a:lnSpc>
            </a:pPr>
            <a:r>
              <a:rPr lang="en-US" sz="2000"/>
              <a:t>In India, estimates of the total number of people displaced due to large dams vary from 16 to 38 million people.</a:t>
            </a:r>
          </a:p>
        </p:txBody>
      </p:sp>
      <p:sp>
        <p:nvSpPr>
          <p:cNvPr id="216068" name="Rectangle 4"/>
          <p:cNvSpPr>
            <a:spLocks noChangeArrowheads="1"/>
          </p:cNvSpPr>
          <p:nvPr/>
        </p:nvSpPr>
        <p:spPr bwMode="auto">
          <a:xfrm>
            <a:off x="830263" y="6007100"/>
            <a:ext cx="7280275" cy="519113"/>
          </a:xfrm>
          <a:prstGeom prst="rect">
            <a:avLst/>
          </a:prstGeom>
          <a:noFill/>
          <a:ln w="12700">
            <a:noFill/>
            <a:miter lim="800000"/>
            <a:headEnd type="none" w="lg" len="med"/>
            <a:tailEnd type="none" w="lg" len="med"/>
          </a:ln>
          <a:effectLst/>
        </p:spPr>
        <p:txBody>
          <a:bodyPr wrap="none">
            <a:spAutoFit/>
          </a:bodyPr>
          <a:lstStyle/>
          <a:p>
            <a:r>
              <a:rPr lang="en-US">
                <a:hlinkClick r:id="rId2"/>
              </a:rPr>
              <a:t>http://www.dams.org//docs/report/wcdch1.pdf</a:t>
            </a:r>
            <a:r>
              <a:rPr lang="en-US"/>
              <a:t>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a:t>Why are Dams Opposed?</a:t>
            </a:r>
          </a:p>
        </p:txBody>
      </p:sp>
      <p:sp>
        <p:nvSpPr>
          <p:cNvPr id="217091" name="Rectangle 3"/>
          <p:cNvSpPr>
            <a:spLocks noGrp="1" noChangeArrowheads="1"/>
          </p:cNvSpPr>
          <p:nvPr>
            <p:ph type="body" idx="1"/>
          </p:nvPr>
        </p:nvSpPr>
        <p:spPr>
          <a:xfrm>
            <a:off x="685800" y="1981200"/>
            <a:ext cx="7772400" cy="4876800"/>
          </a:xfrm>
        </p:spPr>
        <p:txBody>
          <a:bodyPr/>
          <a:lstStyle/>
          <a:p>
            <a:pPr>
              <a:lnSpc>
                <a:spcPct val="80000"/>
              </a:lnSpc>
            </a:pPr>
            <a:r>
              <a:rPr lang="en-US" sz="2400"/>
              <a:t>Large dams represent major investments, and in some cases may be the largest single investment in a country. These investments are essentially irreversible and often highly politically charged. </a:t>
            </a:r>
          </a:p>
          <a:p>
            <a:pPr>
              <a:lnSpc>
                <a:spcPct val="80000"/>
              </a:lnSpc>
            </a:pPr>
            <a:r>
              <a:rPr lang="en-US" sz="2400"/>
              <a:t>Large dams are generally justified by national or regional macro-economic benefits while their physical impacts are locally concentrated, mostly affecting those within the confines of the river valleys, and along the river reaches. The mismatch of benefits and costs translates easily into confrontational attitudes. </a:t>
            </a:r>
          </a:p>
          <a:p>
            <a:pPr>
              <a:lnSpc>
                <a:spcPct val="80000"/>
              </a:lnSpc>
            </a:pPr>
            <a:r>
              <a:rPr lang="en-US" sz="2400"/>
              <a:t>Resettlement for large dams tends to be on a larger scale than resettlement for other types of physical infrastructure. Roads and thermal power stations can be sited on marginal land whereas dams generally flood rich and fertile agriculture land.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t>Why are Dams Opposed?</a:t>
            </a:r>
          </a:p>
        </p:txBody>
      </p:sp>
      <p:sp>
        <p:nvSpPr>
          <p:cNvPr id="218115" name="Rectangle 3"/>
          <p:cNvSpPr>
            <a:spLocks noGrp="1" noChangeArrowheads="1"/>
          </p:cNvSpPr>
          <p:nvPr>
            <p:ph type="body" idx="1"/>
          </p:nvPr>
        </p:nvSpPr>
        <p:spPr/>
        <p:txBody>
          <a:bodyPr/>
          <a:lstStyle/>
          <a:p>
            <a:pPr>
              <a:lnSpc>
                <a:spcPct val="80000"/>
              </a:lnSpc>
            </a:pPr>
            <a:r>
              <a:rPr lang="en-US" sz="2400"/>
              <a:t>Those resettled from dam or reservoir sites very often lose not only their homes but also their livelihoods. Relocation in rural settings where good land is already occupied can be problematic. n Large dams affect critical, life sustaining resources, such as land, fisheries and the quality and allocation of freshwater, an increasingly scarce and coveted resource. </a:t>
            </a:r>
          </a:p>
          <a:p>
            <a:pPr>
              <a:lnSpc>
                <a:spcPct val="80000"/>
              </a:lnSpc>
            </a:pPr>
            <a:r>
              <a:rPr lang="en-US" sz="2400"/>
              <a:t>Lack of adequate and accepted solutions to the social and environmental impacts of large facilities has resulted in increased social mobilization around these issues. </a:t>
            </a:r>
          </a:p>
          <a:p>
            <a:pPr>
              <a:lnSpc>
                <a:spcPct val="80000"/>
              </a:lnSpc>
            </a:pPr>
            <a:r>
              <a:rPr lang="en-US" sz="2400"/>
              <a:t>The lower than anticipated economic performance of many projects.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a:t>Reflections</a:t>
            </a:r>
          </a:p>
        </p:txBody>
      </p:sp>
      <p:sp>
        <p:nvSpPr>
          <p:cNvPr id="211971" name="Rectangle 3"/>
          <p:cNvSpPr>
            <a:spLocks noGrp="1" noChangeArrowheads="1"/>
          </p:cNvSpPr>
          <p:nvPr>
            <p:ph type="body" idx="1"/>
          </p:nvPr>
        </p:nvSpPr>
        <p:spPr/>
        <p:txBody>
          <a:bodyPr/>
          <a:lstStyle/>
          <a:p>
            <a:r>
              <a:rPr lang="en-US"/>
              <a:t>What is the difference between small dam projects and megadam projects?</a:t>
            </a:r>
          </a:p>
          <a:p>
            <a:r>
              <a:rPr lang="en-US"/>
              <a:t>Should we decommission more dams?</a:t>
            </a:r>
          </a:p>
          <a:p>
            <a:r>
              <a:rPr lang="en-US"/>
              <a:t>“One of the central problems – and certainly one of the main causes of stalemate in the debate – is the lack of mutual trust between the key parties involved”</a:t>
            </a:r>
          </a:p>
          <a:p>
            <a:endParaRPr lang="en-US"/>
          </a:p>
          <a:p>
            <a:endParaRPr lang="en-US"/>
          </a:p>
        </p:txBody>
      </p:sp>
      <p:sp>
        <p:nvSpPr>
          <p:cNvPr id="211972" name="Rectangle 4"/>
          <p:cNvSpPr>
            <a:spLocks noChangeArrowheads="1"/>
          </p:cNvSpPr>
          <p:nvPr/>
        </p:nvSpPr>
        <p:spPr bwMode="auto">
          <a:xfrm>
            <a:off x="6648450" y="5092700"/>
            <a:ext cx="2320925" cy="581025"/>
          </a:xfrm>
          <a:prstGeom prst="rect">
            <a:avLst/>
          </a:prstGeom>
          <a:noFill/>
          <a:ln w="12700">
            <a:noFill/>
            <a:miter lim="800000"/>
            <a:headEnd type="none" w="lg" len="med"/>
            <a:tailEnd type="none" w="lg" len="med"/>
          </a:ln>
          <a:effectLst/>
        </p:spPr>
        <p:txBody>
          <a:bodyPr>
            <a:spAutoFit/>
          </a:bodyPr>
          <a:lstStyle/>
          <a:p>
            <a:r>
              <a:rPr lang="en-US" sz="1600">
                <a:hlinkClick r:id="rId2"/>
              </a:rPr>
              <a:t>http://www.dams.org//docs/report/wcdch1.pdf</a:t>
            </a:r>
            <a:r>
              <a:rPr lang="en-US" sz="1600"/>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noFill/>
          <a:ln/>
          <a:effectLst/>
        </p:spPr>
        <p:txBody>
          <a:bodyPr lIns="90488" tIns="44450" rIns="90488" bIns="44450" anchor="b"/>
          <a:lstStyle/>
          <a:p>
            <a:r>
              <a:rPr lang="en-US"/>
              <a:t>World’s Tallest Dams</a:t>
            </a:r>
          </a:p>
        </p:txBody>
      </p:sp>
      <p:sp>
        <p:nvSpPr>
          <p:cNvPr id="139267" name="Rectangle 3"/>
          <p:cNvSpPr>
            <a:spLocks noChangeArrowheads="1"/>
          </p:cNvSpPr>
          <p:nvPr/>
        </p:nvSpPr>
        <p:spPr bwMode="auto">
          <a:xfrm>
            <a:off x="244475" y="1919288"/>
            <a:ext cx="8521700" cy="3109912"/>
          </a:xfrm>
          <a:prstGeom prst="rect">
            <a:avLst/>
          </a:prstGeom>
          <a:noFill/>
          <a:ln w="12700">
            <a:noFill/>
            <a:miter lim="800000"/>
            <a:headEnd/>
            <a:tailEnd/>
          </a:ln>
          <a:effectLst/>
        </p:spPr>
        <p:txBody>
          <a:bodyPr wrap="none" lIns="90488" tIns="44450" rIns="90488" bIns="44450">
            <a:spAutoFit/>
          </a:bodyPr>
          <a:lstStyle/>
          <a:p>
            <a:pPr>
              <a:tabLst>
                <a:tab pos="2968625" algn="l"/>
                <a:tab pos="4689475" algn="l"/>
                <a:tab pos="5886450" algn="l"/>
                <a:tab pos="6570663" algn="l"/>
                <a:tab pos="7826375" algn="l"/>
              </a:tabLst>
            </a:pPr>
            <a:r>
              <a:rPr lang="en-US" sz="1800" b="0" u="sng"/>
              <a:t>Name	River	Country	Type	Height (m)	Year</a:t>
            </a:r>
          </a:p>
          <a:p>
            <a:pPr>
              <a:tabLst>
                <a:tab pos="2968625" algn="l"/>
                <a:tab pos="4689475" algn="l"/>
                <a:tab pos="5886450" algn="l"/>
                <a:tab pos="6570663" algn="l"/>
                <a:tab pos="7826375" algn="l"/>
              </a:tabLst>
            </a:pPr>
            <a:r>
              <a:rPr lang="en-US" sz="1800" b="0"/>
              <a:t>Rogun 	Vakhsh	Tadjikistan	E-R 	335 	UC </a:t>
            </a:r>
          </a:p>
          <a:p>
            <a:pPr>
              <a:tabLst>
                <a:tab pos="2968625" algn="l"/>
                <a:tab pos="4689475" algn="l"/>
                <a:tab pos="5886450" algn="l"/>
                <a:tab pos="6570663" algn="l"/>
                <a:tab pos="7826375" algn="l"/>
              </a:tabLst>
            </a:pPr>
            <a:r>
              <a:rPr lang="en-US" sz="1800" b="0"/>
              <a:t>Nurek 	Vakhsh	Tadjikistan 	E 	300 	1980 </a:t>
            </a:r>
          </a:p>
          <a:p>
            <a:pPr>
              <a:tabLst>
                <a:tab pos="2968625" algn="l"/>
                <a:tab pos="4689475" algn="l"/>
                <a:tab pos="5886450" algn="l"/>
                <a:tab pos="6570663" algn="l"/>
                <a:tab pos="7826375" algn="l"/>
              </a:tabLst>
            </a:pPr>
            <a:r>
              <a:rPr lang="en-US" sz="1800" b="0">
                <a:hlinkClick r:id="rId2" action="ppaction://hlinksldjump"/>
              </a:rPr>
              <a:t>Grand Dixence</a:t>
            </a:r>
            <a:r>
              <a:rPr lang="en-US" sz="1800" b="0"/>
              <a:t> 	Dixence 	Switzerland 	G 	285 	1961 </a:t>
            </a:r>
          </a:p>
          <a:p>
            <a:pPr>
              <a:tabLst>
                <a:tab pos="2968625" algn="l"/>
                <a:tab pos="4689475" algn="l"/>
                <a:tab pos="5886450" algn="l"/>
                <a:tab pos="6570663" algn="l"/>
                <a:tab pos="7826375" algn="l"/>
              </a:tabLst>
            </a:pPr>
            <a:r>
              <a:rPr lang="en-US" sz="1800" b="0"/>
              <a:t>Inguri 	Inguri 	Georgia 	A 	272 	1980 </a:t>
            </a:r>
          </a:p>
          <a:p>
            <a:pPr>
              <a:tabLst>
                <a:tab pos="2968625" algn="l"/>
                <a:tab pos="4689475" algn="l"/>
                <a:tab pos="5886450" algn="l"/>
                <a:tab pos="6570663" algn="l"/>
                <a:tab pos="7826375" algn="l"/>
              </a:tabLst>
            </a:pPr>
            <a:r>
              <a:rPr lang="en-US" sz="1800" b="0"/>
              <a:t>Vajont 	Vajont	Italy	A 	262 	1960</a:t>
            </a:r>
          </a:p>
          <a:p>
            <a:pPr>
              <a:tabLst>
                <a:tab pos="2968625" algn="l"/>
                <a:tab pos="4689475" algn="l"/>
                <a:tab pos="5886450" algn="l"/>
                <a:tab pos="6570663" algn="l"/>
                <a:tab pos="7826375" algn="l"/>
              </a:tabLst>
            </a:pPr>
            <a:r>
              <a:rPr lang="en-US" sz="1800" b="0"/>
              <a:t>Manuel M. Torres (Chicoasen)	Grijalva 	Mexico 	E 	261 	1980</a:t>
            </a:r>
          </a:p>
          <a:p>
            <a:pPr>
              <a:tabLst>
                <a:tab pos="2968625" algn="l"/>
                <a:tab pos="4689475" algn="l"/>
                <a:tab pos="5886450" algn="l"/>
                <a:tab pos="6570663" algn="l"/>
                <a:tab pos="7826375" algn="l"/>
              </a:tabLst>
            </a:pPr>
            <a:r>
              <a:rPr lang="en-US" sz="1800" b="0"/>
              <a:t>Tehri	Bhagirathi	India 	E 	261	2003 </a:t>
            </a:r>
          </a:p>
          <a:p>
            <a:pPr>
              <a:tabLst>
                <a:tab pos="2968625" algn="l"/>
                <a:tab pos="4689475" algn="l"/>
                <a:tab pos="5886450" algn="l"/>
                <a:tab pos="6570663" algn="l"/>
                <a:tab pos="7826375" algn="l"/>
              </a:tabLst>
            </a:pPr>
            <a:r>
              <a:rPr lang="en-US" sz="1800" b="0"/>
              <a:t>Alvaro Obregon (El Gallinero)	Tenasco	Mexico	G 	260	1946</a:t>
            </a:r>
          </a:p>
          <a:p>
            <a:pPr>
              <a:tabLst>
                <a:tab pos="2968625" algn="l"/>
                <a:tab pos="4689475" algn="l"/>
                <a:tab pos="5886450" algn="l"/>
                <a:tab pos="6570663" algn="l"/>
                <a:tab pos="7826375" algn="l"/>
              </a:tabLst>
            </a:pPr>
            <a:r>
              <a:rPr lang="en-US" sz="1800" b="0"/>
              <a:t>Mauvoisin	Drance de Bagnes	Switzerland	A 	250	1957</a:t>
            </a:r>
          </a:p>
          <a:p>
            <a:pPr>
              <a:tabLst>
                <a:tab pos="2968625" algn="l"/>
                <a:tab pos="4689475" algn="l"/>
                <a:tab pos="5886450" algn="l"/>
                <a:tab pos="6570663" algn="l"/>
                <a:tab pos="7826375" algn="l"/>
              </a:tabLst>
            </a:pPr>
            <a:r>
              <a:rPr lang="en-US" sz="1800" b="0"/>
              <a:t>Alberto Lleras C.	Guavio 	Colombia 	R 	243 	1989</a:t>
            </a:r>
          </a:p>
        </p:txBody>
      </p:sp>
      <p:sp>
        <p:nvSpPr>
          <p:cNvPr id="139268" name="Rectangle 4"/>
          <p:cNvSpPr>
            <a:spLocks noChangeArrowheads="1"/>
          </p:cNvSpPr>
          <p:nvPr/>
        </p:nvSpPr>
        <p:spPr bwMode="auto">
          <a:xfrm>
            <a:off x="360363" y="5154613"/>
            <a:ext cx="2339975" cy="1555750"/>
          </a:xfrm>
          <a:prstGeom prst="rect">
            <a:avLst/>
          </a:prstGeom>
          <a:noFill/>
          <a:ln w="12700">
            <a:noFill/>
            <a:miter lim="800000"/>
            <a:headEnd/>
            <a:tailEnd/>
          </a:ln>
          <a:effectLst/>
        </p:spPr>
        <p:txBody>
          <a:bodyPr wrap="none" lIns="90488" tIns="44450" rIns="90488" bIns="44450">
            <a:spAutoFit/>
          </a:bodyPr>
          <a:lstStyle/>
          <a:p>
            <a:r>
              <a:rPr lang="en-US" sz="1600" b="0"/>
              <a:t>R = Rockfill </a:t>
            </a:r>
          </a:p>
          <a:p>
            <a:r>
              <a:rPr lang="en-US" sz="1600" b="0"/>
              <a:t>E-R = Earth and Rockfill </a:t>
            </a:r>
          </a:p>
          <a:p>
            <a:r>
              <a:rPr lang="en-US" sz="1600" b="0"/>
              <a:t>G = Gravity </a:t>
            </a:r>
          </a:p>
          <a:p>
            <a:r>
              <a:rPr lang="en-US" sz="1600" b="0"/>
              <a:t>A = Arch </a:t>
            </a:r>
          </a:p>
          <a:p>
            <a:endParaRPr lang="en-US" sz="1600" b="0"/>
          </a:p>
          <a:p>
            <a:r>
              <a:rPr lang="en-US" sz="1600" b="0"/>
              <a:t>UC = Under Construction </a:t>
            </a:r>
          </a:p>
        </p:txBody>
      </p:sp>
      <p:sp>
        <p:nvSpPr>
          <p:cNvPr id="139269" name="Rectangle 5"/>
          <p:cNvSpPr>
            <a:spLocks noChangeArrowheads="1"/>
          </p:cNvSpPr>
          <p:nvPr/>
        </p:nvSpPr>
        <p:spPr bwMode="auto">
          <a:xfrm>
            <a:off x="4157663" y="5678488"/>
            <a:ext cx="3756025" cy="577850"/>
          </a:xfrm>
          <a:prstGeom prst="rect">
            <a:avLst/>
          </a:prstGeom>
          <a:noFill/>
          <a:ln w="12700">
            <a:noFill/>
            <a:miter lim="800000"/>
            <a:headEnd/>
            <a:tailEnd/>
          </a:ln>
          <a:effectLst/>
        </p:spPr>
        <p:txBody>
          <a:bodyPr wrap="none" lIns="90488" tIns="44450" rIns="90488" bIns="44450">
            <a:spAutoFit/>
          </a:bodyPr>
          <a:lstStyle/>
          <a:p>
            <a:r>
              <a:rPr lang="en-US" sz="1600" b="0">
                <a:hlinkClick r:id="rId3"/>
              </a:rPr>
              <a:t>http://blume.stanford.edu/~npdp/npdp.html</a:t>
            </a:r>
            <a:r>
              <a:rPr lang="en-US" sz="1600" b="0"/>
              <a:t> </a:t>
            </a:r>
          </a:p>
          <a:p>
            <a:r>
              <a:rPr lang="en-US" sz="1600" b="0"/>
              <a:t>Source: USCOLD Register of Dams </a:t>
            </a:r>
          </a:p>
        </p:txBody>
      </p:sp>
      <p:pic>
        <p:nvPicPr>
          <p:cNvPr id="139272" name="Picture 8" descr="3865">
            <a:hlinkClick r:id="rId4"/>
          </p:cNvPr>
          <p:cNvPicPr>
            <a:picLocks noChangeAspect="1" noChangeArrowheads="1"/>
          </p:cNvPicPr>
          <p:nvPr/>
        </p:nvPicPr>
        <p:blipFill>
          <a:blip r:embed="rId5" cstate="print"/>
          <a:srcRect/>
          <a:stretch>
            <a:fillRect/>
          </a:stretch>
        </p:blipFill>
        <p:spPr bwMode="auto">
          <a:xfrm>
            <a:off x="1006475" y="3321050"/>
            <a:ext cx="438150" cy="336550"/>
          </a:xfrm>
          <a:prstGeom prst="rect">
            <a:avLst/>
          </a:prstGeom>
          <a:noFill/>
          <a:effectLst/>
        </p:spPr>
      </p:pic>
      <p:pic>
        <p:nvPicPr>
          <p:cNvPr id="139274" name="Picture 10" descr="NurekDam2000_2">
            <a:hlinkClick r:id="" action="ppaction://noaction"/>
          </p:cNvPr>
          <p:cNvPicPr>
            <a:picLocks noChangeAspect="1" noChangeArrowheads="1"/>
          </p:cNvPicPr>
          <p:nvPr/>
        </p:nvPicPr>
        <p:blipFill>
          <a:blip r:embed="rId6" cstate="print"/>
          <a:srcRect/>
          <a:stretch>
            <a:fillRect/>
          </a:stretch>
        </p:blipFill>
        <p:spPr bwMode="auto">
          <a:xfrm>
            <a:off x="968375" y="2474913"/>
            <a:ext cx="550863" cy="365125"/>
          </a:xfrm>
          <a:prstGeom prst="rect">
            <a:avLst/>
          </a:prstGeom>
          <a:noFill/>
          <a:effectLst/>
        </p:spPr>
      </p:pic>
      <p:pic>
        <p:nvPicPr>
          <p:cNvPr id="139276" name="Picture 12" descr="13cb45bc0">
            <a:hlinkClick r:id="rId7" action="ppaction://hlinksldjump"/>
          </p:cNvPr>
          <p:cNvPicPr>
            <a:picLocks noChangeAspect="1" noChangeArrowheads="1"/>
          </p:cNvPicPr>
          <p:nvPr/>
        </p:nvPicPr>
        <p:blipFill>
          <a:blip r:embed="rId8" cstate="print"/>
          <a:srcRect/>
          <a:stretch>
            <a:fillRect/>
          </a:stretch>
        </p:blipFill>
        <p:spPr bwMode="auto">
          <a:xfrm>
            <a:off x="930275" y="3870325"/>
            <a:ext cx="577850" cy="334963"/>
          </a:xfrm>
          <a:prstGeom prst="rect">
            <a:avLst/>
          </a:prstGeom>
          <a:noFill/>
          <a:effec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effectLst/>
        </p:spPr>
        <p:txBody>
          <a:bodyPr/>
          <a:lstStyle/>
          <a:p>
            <a:r>
              <a:rPr lang="en-US"/>
              <a:t>Summary</a:t>
            </a:r>
          </a:p>
        </p:txBody>
      </p:sp>
      <p:sp>
        <p:nvSpPr>
          <p:cNvPr id="133123" name="Rectangle 3"/>
          <p:cNvSpPr>
            <a:spLocks noGrp="1" noChangeArrowheads="1"/>
          </p:cNvSpPr>
          <p:nvPr>
            <p:ph type="body" idx="1"/>
          </p:nvPr>
        </p:nvSpPr>
        <p:spPr/>
        <p:txBody>
          <a:bodyPr/>
          <a:lstStyle/>
          <a:p>
            <a:r>
              <a:rPr lang="en-US"/>
              <a:t>Motivation for building Dams</a:t>
            </a:r>
          </a:p>
          <a:p>
            <a:r>
              <a:rPr lang="en-US"/>
              <a:t>Environmental impacts of Dams</a:t>
            </a:r>
          </a:p>
          <a:p>
            <a:r>
              <a:rPr lang="en-US"/>
              <a:t>Types of Dams</a:t>
            </a:r>
          </a:p>
          <a:p>
            <a:r>
              <a:rPr lang="en-US"/>
              <a:t>Reservoir Operation</a:t>
            </a:r>
          </a:p>
        </p:txBody>
      </p:sp>
      <p:sp>
        <p:nvSpPr>
          <p:cNvPr id="184322" name="Rectangle 2"/>
          <p:cNvSpPr>
            <a:spLocks noChangeArrowheads="1"/>
          </p:cNvSpPr>
          <p:nvPr/>
        </p:nvSpPr>
        <p:spPr bwMode="auto">
          <a:xfrm>
            <a:off x="1116013" y="6338888"/>
            <a:ext cx="6629400" cy="519112"/>
          </a:xfrm>
          <a:prstGeom prst="rect">
            <a:avLst/>
          </a:prstGeom>
          <a:noFill/>
          <a:ln w="12700">
            <a:noFill/>
            <a:miter lim="800000"/>
            <a:headEnd type="none" w="lg" len="med"/>
            <a:tailEnd type="none" w="lg" len="med"/>
          </a:ln>
          <a:effectLst/>
        </p:spPr>
        <p:txBody>
          <a:bodyPr wrap="none">
            <a:spAutoFit/>
          </a:bodyPr>
          <a:lstStyle/>
          <a:p>
            <a:r>
              <a:rPr lang="en-US">
                <a:hlinkClick r:id="rId2"/>
              </a:rPr>
              <a:t>http://www.dams.org/report/contents.htm</a:t>
            </a:r>
            <a:r>
              <a:rPr lang="en-US"/>
              <a:t> </a:t>
            </a:r>
          </a:p>
        </p:txBody>
      </p:sp>
      <p:pic>
        <p:nvPicPr>
          <p:cNvPr id="184323" name="Picture 3"/>
          <p:cNvPicPr>
            <a:picLocks noChangeAspect="1" noChangeArrowheads="1"/>
          </p:cNvPicPr>
          <p:nvPr/>
        </p:nvPicPr>
        <p:blipFill>
          <a:blip r:embed="rId3" cstate="print"/>
          <a:srcRect/>
          <a:stretch>
            <a:fillRect/>
          </a:stretch>
        </p:blipFill>
        <p:spPr bwMode="auto">
          <a:xfrm>
            <a:off x="4651375" y="3370263"/>
            <a:ext cx="4492625" cy="2349500"/>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709" name="Picture 5" descr="NurekDam2000_2"/>
          <p:cNvPicPr>
            <a:picLocks noChangeAspect="1" noChangeArrowheads="1"/>
          </p:cNvPicPr>
          <p:nvPr/>
        </p:nvPicPr>
        <p:blipFill>
          <a:blip r:embed="rId2" cstate="print"/>
          <a:srcRect/>
          <a:stretch>
            <a:fillRect/>
          </a:stretch>
        </p:blipFill>
        <p:spPr bwMode="auto">
          <a:xfrm>
            <a:off x="0" y="814388"/>
            <a:ext cx="9144000" cy="6043612"/>
          </a:xfrm>
          <a:prstGeom prst="rect">
            <a:avLst/>
          </a:prstGeom>
          <a:noFill/>
          <a:effectLst/>
        </p:spPr>
      </p:pic>
      <p:sp>
        <p:nvSpPr>
          <p:cNvPr id="200707" name="Rectangle 3"/>
          <p:cNvSpPr>
            <a:spLocks noGrp="1" noChangeArrowheads="1"/>
          </p:cNvSpPr>
          <p:nvPr>
            <p:ph type="title"/>
          </p:nvPr>
        </p:nvSpPr>
        <p:spPr>
          <a:effectLst/>
        </p:spPr>
        <p:txBody>
          <a:bodyPr/>
          <a:lstStyle/>
          <a:p>
            <a:r>
              <a:rPr lang="en-US"/>
              <a:t>Nurek, Tadjikistan </a:t>
            </a:r>
          </a:p>
        </p:txBody>
      </p:sp>
      <p:sp>
        <p:nvSpPr>
          <p:cNvPr id="200708" name="AutoShape 4">
            <a:hlinkClick r:id="" action="ppaction://hlinkshowjump?jump=lastslideviewed" highlightClick="1"/>
          </p:cNvPr>
          <p:cNvSpPr>
            <a:spLocks noChangeArrowheads="1"/>
          </p:cNvSpPr>
          <p:nvPr/>
        </p:nvSpPr>
        <p:spPr bwMode="auto">
          <a:xfrm>
            <a:off x="8229600" y="6148388"/>
            <a:ext cx="914400" cy="709612"/>
          </a:xfrm>
          <a:prstGeom prst="actionButtonReturn">
            <a:avLst/>
          </a:prstGeom>
          <a:solidFill>
            <a:schemeClr val="hlink"/>
          </a:solid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0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41" name="Picture 9"/>
          <p:cNvPicPr>
            <a:picLocks noChangeAspect="1" noChangeArrowheads="1"/>
          </p:cNvPicPr>
          <p:nvPr/>
        </p:nvPicPr>
        <p:blipFill>
          <a:blip r:embed="rId2" cstate="print"/>
          <a:srcRect/>
          <a:stretch>
            <a:fillRect/>
          </a:stretch>
        </p:blipFill>
        <p:spPr bwMode="auto">
          <a:xfrm>
            <a:off x="4095750" y="1684338"/>
            <a:ext cx="5048250" cy="4152900"/>
          </a:xfrm>
          <a:prstGeom prst="rect">
            <a:avLst/>
          </a:prstGeom>
          <a:noFill/>
          <a:ln w="12700">
            <a:noFill/>
            <a:miter lim="800000"/>
            <a:headEnd type="none" w="lg" len="med"/>
            <a:tailEnd type="none" w="lg" len="med"/>
          </a:ln>
          <a:effectLst/>
        </p:spPr>
      </p:pic>
      <p:sp>
        <p:nvSpPr>
          <p:cNvPr id="197636" name="Rectangle 4"/>
          <p:cNvSpPr>
            <a:spLocks noGrp="1" noChangeArrowheads="1"/>
          </p:cNvSpPr>
          <p:nvPr>
            <p:ph type="title"/>
          </p:nvPr>
        </p:nvSpPr>
        <p:spPr>
          <a:effectLst/>
        </p:spPr>
        <p:txBody>
          <a:bodyPr/>
          <a:lstStyle/>
          <a:p>
            <a:r>
              <a:rPr lang="en-US"/>
              <a:t>Tehri</a:t>
            </a:r>
          </a:p>
        </p:txBody>
      </p:sp>
      <p:pic>
        <p:nvPicPr>
          <p:cNvPr id="197638" name="Picture 6" descr="13cb45bc0"/>
          <p:cNvPicPr>
            <a:picLocks noChangeAspect="1" noChangeArrowheads="1"/>
          </p:cNvPicPr>
          <p:nvPr/>
        </p:nvPicPr>
        <p:blipFill>
          <a:blip r:embed="rId3" cstate="print"/>
          <a:srcRect/>
          <a:stretch>
            <a:fillRect/>
          </a:stretch>
        </p:blipFill>
        <p:spPr bwMode="auto">
          <a:xfrm>
            <a:off x="401638" y="2697163"/>
            <a:ext cx="4184650" cy="2420937"/>
          </a:xfrm>
          <a:prstGeom prst="rect">
            <a:avLst/>
          </a:prstGeom>
          <a:noFill/>
          <a:effectLst/>
        </p:spPr>
      </p:pic>
      <p:sp>
        <p:nvSpPr>
          <p:cNvPr id="197639" name="Rectangle 7"/>
          <p:cNvSpPr>
            <a:spLocks noChangeArrowheads="1"/>
          </p:cNvSpPr>
          <p:nvPr/>
        </p:nvSpPr>
        <p:spPr bwMode="auto">
          <a:xfrm>
            <a:off x="265113" y="5707063"/>
            <a:ext cx="4667250" cy="366712"/>
          </a:xfrm>
          <a:prstGeom prst="rect">
            <a:avLst/>
          </a:prstGeom>
          <a:noFill/>
          <a:ln w="12700">
            <a:noFill/>
            <a:miter lim="800000"/>
            <a:headEnd type="none" w="lg" len="med"/>
            <a:tailEnd type="none" w="lg" len="med"/>
          </a:ln>
          <a:effectLst/>
        </p:spPr>
        <p:txBody>
          <a:bodyPr wrap="none">
            <a:spAutoFit/>
          </a:bodyPr>
          <a:lstStyle/>
          <a:p>
            <a:r>
              <a:rPr lang="en-US" sz="1800">
                <a:hlinkClick r:id="rId4"/>
              </a:rPr>
              <a:t>http://www.uttaranchal.ws/sinking_tehri.htm</a:t>
            </a:r>
            <a:r>
              <a:rPr lang="en-US" sz="1800"/>
              <a:t> </a:t>
            </a:r>
          </a:p>
        </p:txBody>
      </p:sp>
      <p:sp>
        <p:nvSpPr>
          <p:cNvPr id="197640" name="AutoShape 8">
            <a:hlinkClick r:id="" action="ppaction://hlinkshowjump?jump=lastslideviewed" highlightClick="1"/>
          </p:cNvPr>
          <p:cNvSpPr>
            <a:spLocks noChangeArrowheads="1"/>
          </p:cNvSpPr>
          <p:nvPr/>
        </p:nvSpPr>
        <p:spPr bwMode="auto">
          <a:xfrm>
            <a:off x="8229600" y="6148388"/>
            <a:ext cx="914400" cy="709612"/>
          </a:xfrm>
          <a:prstGeom prst="actionButtonReturn">
            <a:avLst/>
          </a:prstGeom>
          <a:solidFill>
            <a:schemeClr val="hlink"/>
          </a:solid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197642" name="Rectangle 10"/>
          <p:cNvSpPr>
            <a:spLocks noChangeArrowheads="1"/>
          </p:cNvSpPr>
          <p:nvPr/>
        </p:nvSpPr>
        <p:spPr bwMode="auto">
          <a:xfrm>
            <a:off x="1857375" y="6315075"/>
            <a:ext cx="6184900" cy="366713"/>
          </a:xfrm>
          <a:prstGeom prst="rect">
            <a:avLst/>
          </a:prstGeom>
          <a:noFill/>
          <a:ln w="12700">
            <a:noFill/>
            <a:miter lim="800000"/>
            <a:headEnd type="none" w="lg" len="med"/>
            <a:tailEnd type="none" w="lg" len="med"/>
          </a:ln>
          <a:effectLst/>
        </p:spPr>
        <p:txBody>
          <a:bodyPr wrap="none">
            <a:spAutoFit/>
          </a:bodyPr>
          <a:lstStyle/>
          <a:p>
            <a:r>
              <a:rPr lang="en-US" sz="1800">
                <a:hlinkClick r:id="rId5"/>
              </a:rPr>
              <a:t>http://www.irn.org/programs/india/021022.tehrifactsheet.pdf</a:t>
            </a:r>
            <a:r>
              <a:rPr lang="en-US" sz="180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7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4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p:cNvSpPr>
            <a:spLocks noGrp="1" noChangeArrowheads="1"/>
          </p:cNvSpPr>
          <p:nvPr>
            <p:ph type="title"/>
          </p:nvPr>
        </p:nvSpPr>
        <p:spPr>
          <a:effectLst/>
        </p:spPr>
        <p:txBody>
          <a:bodyPr/>
          <a:lstStyle/>
          <a:p>
            <a:r>
              <a:rPr lang="en-US"/>
              <a:t>Three Gorges Dam Location</a:t>
            </a:r>
          </a:p>
        </p:txBody>
      </p:sp>
      <p:pic>
        <p:nvPicPr>
          <p:cNvPr id="86019" name="Picture 1027"/>
          <p:cNvPicPr>
            <a:picLocks noChangeAspect="1" noChangeArrowheads="1"/>
          </p:cNvPicPr>
          <p:nvPr/>
        </p:nvPicPr>
        <p:blipFill>
          <a:blip r:embed="rId2" cstate="print"/>
          <a:srcRect/>
          <a:stretch>
            <a:fillRect/>
          </a:stretch>
        </p:blipFill>
        <p:spPr bwMode="auto">
          <a:xfrm>
            <a:off x="0" y="1524000"/>
            <a:ext cx="9144000" cy="5334000"/>
          </a:xfrm>
          <a:prstGeom prst="rect">
            <a:avLst/>
          </a:prstGeom>
          <a:noFill/>
          <a:ln w="12700">
            <a:noFill/>
            <a:miter lim="800000"/>
            <a:headEnd type="none" w="lg" len="med"/>
            <a:tailEnd type="none" w="lg" len="med"/>
          </a:ln>
          <a:effectLst/>
        </p:spPr>
      </p:pic>
      <p:sp>
        <p:nvSpPr>
          <p:cNvPr id="86020" name="AutoShape 1028">
            <a:hlinkClick r:id="" action="ppaction://hlinkshowjump?jump=lastslideviewed" highlightClick="1"/>
          </p:cNvPr>
          <p:cNvSpPr>
            <a:spLocks noChangeArrowheads="1"/>
          </p:cNvSpPr>
          <p:nvPr/>
        </p:nvSpPr>
        <p:spPr bwMode="auto">
          <a:xfrm>
            <a:off x="8399463" y="6199188"/>
            <a:ext cx="742950" cy="655637"/>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6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1026"/>
          <p:cNvSpPr>
            <a:spLocks noGrp="1" noChangeArrowheads="1"/>
          </p:cNvSpPr>
          <p:nvPr>
            <p:ph type="title"/>
          </p:nvPr>
        </p:nvSpPr>
        <p:spPr>
          <a:effectLst/>
        </p:spPr>
        <p:txBody>
          <a:bodyPr/>
          <a:lstStyle/>
          <a:p>
            <a:r>
              <a:rPr lang="en-US"/>
              <a:t>Map of Canada</a:t>
            </a:r>
          </a:p>
        </p:txBody>
      </p:sp>
      <p:pic>
        <p:nvPicPr>
          <p:cNvPr id="121861" name="Picture 1029"/>
          <p:cNvPicPr>
            <a:picLocks noChangeAspect="1" noChangeArrowheads="1"/>
          </p:cNvPicPr>
          <p:nvPr/>
        </p:nvPicPr>
        <p:blipFill>
          <a:blip r:embed="rId3" cstate="print"/>
          <a:srcRect l="1736" t="30571" r="1198" b="3917"/>
          <a:stretch>
            <a:fillRect/>
          </a:stretch>
        </p:blipFill>
        <p:spPr bwMode="auto">
          <a:xfrm>
            <a:off x="0" y="1414463"/>
            <a:ext cx="9144000" cy="5443537"/>
          </a:xfrm>
          <a:prstGeom prst="rect">
            <a:avLst/>
          </a:prstGeom>
          <a:noFill/>
          <a:ln w="12700">
            <a:noFill/>
            <a:miter lim="800000"/>
            <a:headEnd type="none" w="lg" len="med"/>
            <a:tailEnd type="none" w="lg" len="med"/>
          </a:ln>
          <a:effectLst/>
        </p:spPr>
      </p:pic>
      <p:pic>
        <p:nvPicPr>
          <p:cNvPr id="121862" name="Picture 1030"/>
          <p:cNvPicPr>
            <a:picLocks noChangeAspect="1" noChangeArrowheads="1"/>
          </p:cNvPicPr>
          <p:nvPr/>
        </p:nvPicPr>
        <p:blipFill>
          <a:blip r:embed="rId3" cstate="print"/>
          <a:srcRect l="50920" t="49983" r="13914" b="11086"/>
          <a:stretch>
            <a:fillRect/>
          </a:stretch>
        </p:blipFill>
        <p:spPr bwMode="auto">
          <a:xfrm>
            <a:off x="2505075" y="1433513"/>
            <a:ext cx="5556250" cy="5424487"/>
          </a:xfrm>
          <a:prstGeom prst="rect">
            <a:avLst/>
          </a:prstGeom>
          <a:noFill/>
          <a:ln w="12700">
            <a:noFill/>
            <a:miter lim="800000"/>
            <a:headEnd type="none" w="lg" len="med"/>
            <a:tailEnd type="none" w="lg" len="med"/>
          </a:ln>
          <a:effectLst/>
        </p:spPr>
      </p:pic>
      <p:sp>
        <p:nvSpPr>
          <p:cNvPr id="121863" name="AutoShape 1031">
            <a:hlinkClick r:id="" action="ppaction://hlinkshowjump?jump=lastslideviewed" highlightClick="1"/>
          </p:cNvPr>
          <p:cNvSpPr>
            <a:spLocks noChangeArrowheads="1"/>
          </p:cNvSpPr>
          <p:nvPr/>
        </p:nvSpPr>
        <p:spPr bwMode="auto">
          <a:xfrm>
            <a:off x="8399463" y="6199188"/>
            <a:ext cx="742950" cy="655637"/>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aphicFrame>
        <p:nvGraphicFramePr>
          <p:cNvPr id="121864" name="Object 1032"/>
          <p:cNvGraphicFramePr>
            <a:graphicFrameLocks noChangeAspect="1"/>
          </p:cNvGraphicFramePr>
          <p:nvPr/>
        </p:nvGraphicFramePr>
        <p:xfrm>
          <a:off x="2422525" y="1752600"/>
          <a:ext cx="5238750" cy="5105400"/>
        </p:xfrm>
        <a:graphic>
          <a:graphicData uri="http://schemas.openxmlformats.org/presentationml/2006/ole">
            <p:oleObj spid="_x0000_s121864" name="Bitmap Image" r:id="rId4" imgW="5238095" imgH="5106113" progId="Paint.Picture">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18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8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1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effectLst/>
        </p:spPr>
        <p:txBody>
          <a:bodyPr/>
          <a:lstStyle/>
          <a:p>
            <a:r>
              <a:rPr lang="en-US"/>
              <a:t>Paraguay - Itaipu</a:t>
            </a:r>
          </a:p>
        </p:txBody>
      </p:sp>
      <p:pic>
        <p:nvPicPr>
          <p:cNvPr id="81923" name="Picture 3"/>
          <p:cNvPicPr>
            <a:picLocks noChangeAspect="1" noChangeArrowheads="1"/>
          </p:cNvPicPr>
          <p:nvPr/>
        </p:nvPicPr>
        <p:blipFill>
          <a:blip r:embed="rId2" cstate="print"/>
          <a:srcRect/>
          <a:stretch>
            <a:fillRect/>
          </a:stretch>
        </p:blipFill>
        <p:spPr bwMode="auto">
          <a:xfrm>
            <a:off x="147638" y="1900238"/>
            <a:ext cx="4419600" cy="2857500"/>
          </a:xfrm>
          <a:prstGeom prst="rect">
            <a:avLst/>
          </a:prstGeom>
          <a:noFill/>
          <a:ln w="12700">
            <a:noFill/>
            <a:miter lim="800000"/>
            <a:headEnd type="none" w="lg" len="med"/>
            <a:tailEnd type="none" w="lg" len="med"/>
          </a:ln>
          <a:effectLst/>
        </p:spPr>
      </p:pic>
      <p:sp>
        <p:nvSpPr>
          <p:cNvPr id="81924" name="Rectangle 4"/>
          <p:cNvSpPr>
            <a:spLocks noChangeArrowheads="1"/>
          </p:cNvSpPr>
          <p:nvPr/>
        </p:nvSpPr>
        <p:spPr bwMode="auto">
          <a:xfrm>
            <a:off x="396875" y="5024438"/>
            <a:ext cx="4354513"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hlinkClick r:id="rId3"/>
              </a:rPr>
              <a:t>http://www.abb.se/pow/l1342.htm</a:t>
            </a:r>
            <a:endParaRPr lang="en-US" sz="2400" b="0"/>
          </a:p>
        </p:txBody>
      </p:sp>
      <p:pic>
        <p:nvPicPr>
          <p:cNvPr id="81925" name="Picture 5"/>
          <p:cNvPicPr>
            <a:picLocks noChangeAspect="1" noChangeArrowheads="1"/>
          </p:cNvPicPr>
          <p:nvPr/>
        </p:nvPicPr>
        <p:blipFill>
          <a:blip r:embed="rId4" cstate="print"/>
          <a:srcRect/>
          <a:stretch>
            <a:fillRect/>
          </a:stretch>
        </p:blipFill>
        <p:spPr bwMode="auto">
          <a:xfrm>
            <a:off x="5846763" y="4876800"/>
            <a:ext cx="3063875" cy="1981200"/>
          </a:xfrm>
          <a:prstGeom prst="rect">
            <a:avLst/>
          </a:prstGeom>
          <a:noFill/>
          <a:ln w="12700">
            <a:noFill/>
            <a:miter lim="800000"/>
            <a:headEnd type="none" w="lg" len="med"/>
            <a:tailEnd type="none" w="lg" len="med"/>
          </a:ln>
          <a:effectLst/>
        </p:spPr>
      </p:pic>
      <p:sp>
        <p:nvSpPr>
          <p:cNvPr id="81927" name="Rectangle 7"/>
          <p:cNvSpPr>
            <a:spLocks noChangeArrowheads="1"/>
          </p:cNvSpPr>
          <p:nvPr/>
        </p:nvSpPr>
        <p:spPr bwMode="auto">
          <a:xfrm>
            <a:off x="365125" y="5522913"/>
            <a:ext cx="5314950" cy="822325"/>
          </a:xfrm>
          <a:prstGeom prst="rect">
            <a:avLst/>
          </a:prstGeom>
          <a:noFill/>
          <a:ln w="12700">
            <a:noFill/>
            <a:miter lim="800000"/>
            <a:headEnd type="none" w="lg" len="med"/>
            <a:tailEnd type="none" w="lg" len="med"/>
          </a:ln>
          <a:effectLst/>
        </p:spPr>
        <p:txBody>
          <a:bodyPr anchor="ctr">
            <a:spAutoFit/>
          </a:bodyPr>
          <a:lstStyle/>
          <a:p>
            <a:r>
              <a:rPr lang="en-US" sz="2400" b="0">
                <a:hlinkClick r:id="rId5"/>
              </a:rPr>
              <a:t>http://pharos.bu.edu/Egypt/Wonders/Modern/itaipu.html</a:t>
            </a:r>
            <a:endParaRPr lang="en-US" sz="2400" b="0"/>
          </a:p>
        </p:txBody>
      </p:sp>
      <p:pic>
        <p:nvPicPr>
          <p:cNvPr id="81928" name="Picture 8"/>
          <p:cNvPicPr>
            <a:picLocks noChangeAspect="1" noChangeArrowheads="1"/>
          </p:cNvPicPr>
          <p:nvPr/>
        </p:nvPicPr>
        <p:blipFill>
          <a:blip r:embed="rId6" cstate="print"/>
          <a:srcRect/>
          <a:stretch>
            <a:fillRect/>
          </a:stretch>
        </p:blipFill>
        <p:spPr bwMode="auto">
          <a:xfrm>
            <a:off x="4900613" y="1893888"/>
            <a:ext cx="4048125" cy="2914650"/>
          </a:xfrm>
          <a:prstGeom prst="rect">
            <a:avLst/>
          </a:prstGeom>
          <a:noFill/>
          <a:ln w="12700">
            <a:noFill/>
            <a:miter lim="800000"/>
            <a:headEnd type="none" w="lg" len="med"/>
            <a:tailEnd type="none" w="lg" len="med"/>
          </a:ln>
          <a:effectLst/>
        </p:spPr>
      </p:pic>
      <p:sp>
        <p:nvSpPr>
          <p:cNvPr id="81929" name="AutoShape 9">
            <a:hlinkClick r:id="" action="ppaction://hlinkshowjump?jump=lastslideviewed" highlightClick="1"/>
          </p:cNvPr>
          <p:cNvSpPr>
            <a:spLocks noChangeArrowheads="1"/>
          </p:cNvSpPr>
          <p:nvPr/>
        </p:nvSpPr>
        <p:spPr bwMode="auto">
          <a:xfrm>
            <a:off x="4503738" y="6202363"/>
            <a:ext cx="742950" cy="655637"/>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19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effectLst/>
        </p:spPr>
        <p:txBody>
          <a:bodyPr/>
          <a:lstStyle/>
          <a:p>
            <a:r>
              <a:rPr lang="en-US"/>
              <a:t>Boulder Canyon</a:t>
            </a:r>
          </a:p>
        </p:txBody>
      </p:sp>
      <p:pic>
        <p:nvPicPr>
          <p:cNvPr id="100356" name="Picture 4"/>
          <p:cNvPicPr>
            <a:picLocks noChangeAspect="1" noChangeArrowheads="1"/>
          </p:cNvPicPr>
          <p:nvPr/>
        </p:nvPicPr>
        <p:blipFill>
          <a:blip r:embed="rId2" cstate="print"/>
          <a:srcRect/>
          <a:stretch>
            <a:fillRect/>
          </a:stretch>
        </p:blipFill>
        <p:spPr bwMode="auto">
          <a:xfrm>
            <a:off x="0" y="1046163"/>
            <a:ext cx="9144000" cy="5811837"/>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idx="1"/>
          </p:nvPr>
        </p:nvSpPr>
        <p:spPr/>
        <p:txBody>
          <a:bodyPr/>
          <a:lstStyle/>
          <a:p>
            <a:endParaRPr lang="en-US"/>
          </a:p>
        </p:txBody>
      </p:sp>
      <p:pic>
        <p:nvPicPr>
          <p:cNvPr id="95236" name="Picture 4"/>
          <p:cNvPicPr>
            <a:picLocks noChangeAspect="1" noChangeArrowheads="1"/>
          </p:cNvPicPr>
          <p:nvPr/>
        </p:nvPicPr>
        <p:blipFill>
          <a:blip r:embed="rId2" cstate="print">
            <a:lum bright="12000"/>
          </a:blip>
          <a:srcRect/>
          <a:stretch>
            <a:fillRect/>
          </a:stretch>
        </p:blipFill>
        <p:spPr bwMode="auto">
          <a:xfrm>
            <a:off x="-390525" y="-7938"/>
            <a:ext cx="9864725" cy="6865938"/>
          </a:xfrm>
          <a:prstGeom prst="rect">
            <a:avLst/>
          </a:prstGeom>
          <a:noFill/>
          <a:ln w="12700">
            <a:noFill/>
            <a:miter lim="800000"/>
            <a:headEnd type="none" w="lg" len="med"/>
            <a:tailEnd type="none" w="lg" len="med"/>
          </a:ln>
          <a:effectLst/>
        </p:spPr>
      </p:pic>
      <p:sp>
        <p:nvSpPr>
          <p:cNvPr id="95234" name="Rectangle 2"/>
          <p:cNvSpPr>
            <a:spLocks noGrp="1" noChangeArrowheads="1"/>
          </p:cNvSpPr>
          <p:nvPr>
            <p:ph type="title"/>
          </p:nvPr>
        </p:nvSpPr>
        <p:spPr>
          <a:effectLst/>
        </p:spPr>
        <p:txBody>
          <a:bodyPr/>
          <a:lstStyle/>
          <a:p>
            <a:r>
              <a:rPr lang="en-US"/>
              <a:t>Boulder Canyon</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60" name="Picture 4"/>
          <p:cNvPicPr>
            <a:picLocks noChangeAspect="1" noChangeArrowheads="1"/>
          </p:cNvPicPr>
          <p:nvPr/>
        </p:nvPicPr>
        <p:blipFill>
          <a:blip r:embed="rId2" cstate="print">
            <a:lum bright="6000"/>
          </a:blip>
          <a:srcRect/>
          <a:stretch>
            <a:fillRect/>
          </a:stretch>
        </p:blipFill>
        <p:spPr bwMode="auto">
          <a:xfrm>
            <a:off x="-604838" y="-7938"/>
            <a:ext cx="9748838" cy="6865938"/>
          </a:xfrm>
          <a:prstGeom prst="rect">
            <a:avLst/>
          </a:prstGeom>
          <a:noFill/>
          <a:ln w="12700">
            <a:noFill/>
            <a:miter lim="800000"/>
            <a:headEnd type="none" w="lg" len="med"/>
            <a:tailEnd type="none" w="lg" len="med"/>
          </a:ln>
          <a:effectLst/>
        </p:spPr>
      </p:pic>
      <p:sp>
        <p:nvSpPr>
          <p:cNvPr id="96258" name="Rectangle 2"/>
          <p:cNvSpPr>
            <a:spLocks noGrp="1" noChangeArrowheads="1"/>
          </p:cNvSpPr>
          <p:nvPr>
            <p:ph type="title"/>
          </p:nvPr>
        </p:nvSpPr>
        <p:spPr>
          <a:effectLst/>
        </p:spPr>
        <p:txBody>
          <a:bodyPr/>
          <a:lstStyle/>
          <a:p>
            <a:r>
              <a:rPr lang="en-US"/>
              <a:t>Explosion in Canyon</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7" name="Picture 3"/>
          <p:cNvPicPr>
            <a:picLocks noChangeAspect="1" noChangeArrowheads="1"/>
          </p:cNvPicPr>
          <p:nvPr/>
        </p:nvPicPr>
        <p:blipFill>
          <a:blip r:embed="rId2" cstate="print">
            <a:lum bright="24000"/>
          </a:blip>
          <a:srcRect/>
          <a:stretch>
            <a:fillRect/>
          </a:stretch>
        </p:blipFill>
        <p:spPr bwMode="auto">
          <a:xfrm>
            <a:off x="0" y="-23813"/>
            <a:ext cx="9409113" cy="6881813"/>
          </a:xfrm>
          <a:prstGeom prst="rect">
            <a:avLst/>
          </a:prstGeom>
          <a:noFill/>
          <a:ln w="12700">
            <a:noFill/>
            <a:miter lim="800000"/>
            <a:headEnd type="none" w="lg" len="med"/>
            <a:tailEnd type="none" w="lg" len="med"/>
          </a:ln>
          <a:effectLst/>
        </p:spPr>
      </p:pic>
      <p:sp>
        <p:nvSpPr>
          <p:cNvPr id="98306" name="Rectangle 2"/>
          <p:cNvSpPr>
            <a:spLocks noGrp="1" noChangeArrowheads="1"/>
          </p:cNvSpPr>
          <p:nvPr>
            <p:ph type="title"/>
          </p:nvPr>
        </p:nvSpPr>
        <p:spPr>
          <a:effectLst/>
        </p:spPr>
        <p:txBody>
          <a:bodyPr/>
          <a:lstStyle/>
          <a:p>
            <a:r>
              <a:rPr lang="en-US"/>
              <a:t>Setting the Foundations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noFill/>
          <a:ln/>
          <a:effectLst/>
        </p:spPr>
        <p:txBody>
          <a:bodyPr lIns="90488" tIns="44450" rIns="90488" bIns="44450" anchor="b"/>
          <a:lstStyle/>
          <a:p>
            <a:r>
              <a:rPr lang="en-US"/>
              <a:t>Largest Hydropower Projects</a:t>
            </a:r>
          </a:p>
        </p:txBody>
      </p:sp>
      <p:sp>
        <p:nvSpPr>
          <p:cNvPr id="140291" name="Rectangle 3"/>
          <p:cNvSpPr>
            <a:spLocks noChangeArrowheads="1"/>
          </p:cNvSpPr>
          <p:nvPr/>
        </p:nvSpPr>
        <p:spPr bwMode="auto">
          <a:xfrm>
            <a:off x="388938" y="1906588"/>
            <a:ext cx="8178800" cy="3746500"/>
          </a:xfrm>
          <a:prstGeom prst="rect">
            <a:avLst/>
          </a:prstGeom>
          <a:noFill/>
          <a:ln w="12700">
            <a:noFill/>
            <a:miter lim="800000"/>
            <a:headEnd/>
            <a:tailEnd/>
          </a:ln>
          <a:effectLst/>
        </p:spPr>
        <p:txBody>
          <a:bodyPr wrap="none" lIns="90488" tIns="44450" rIns="90488" bIns="44450">
            <a:spAutoFit/>
          </a:bodyPr>
          <a:lstStyle/>
          <a:p>
            <a:pPr marL="457200" indent="-457200">
              <a:tabLst>
                <a:tab pos="2112963" algn="l"/>
                <a:tab pos="3663950" algn="l"/>
                <a:tab pos="5483225" algn="l"/>
                <a:tab pos="5605463" algn="l"/>
                <a:tab pos="7426325" algn="l"/>
              </a:tabLst>
            </a:pPr>
            <a:r>
              <a:rPr lang="en-US" sz="2000"/>
              <a:t>Name	River 	Country	Capacity (MW) 	Year</a:t>
            </a:r>
          </a:p>
          <a:p>
            <a:pPr marL="457200" indent="-457200">
              <a:tabLst>
                <a:tab pos="2112963" algn="l"/>
                <a:tab pos="3663950" algn="l"/>
                <a:tab pos="5483225" algn="l"/>
                <a:tab pos="5605463" algn="l"/>
                <a:tab pos="7426325" algn="l"/>
              </a:tabLst>
            </a:pPr>
            <a:r>
              <a:rPr lang="en-US" sz="2000" b="0"/>
              <a:t>Three Gorges	Yangtze River China	18200	2009</a:t>
            </a:r>
          </a:p>
          <a:p>
            <a:pPr marL="457200" indent="-457200">
              <a:tabLst>
                <a:tab pos="2112963" algn="l"/>
                <a:tab pos="3663950" algn="l"/>
                <a:tab pos="5483225" algn="l"/>
                <a:tab pos="5605463" algn="l"/>
                <a:tab pos="7426325" algn="l"/>
              </a:tabLst>
            </a:pPr>
            <a:r>
              <a:rPr lang="en-US" sz="2000" b="0"/>
              <a:t>Itaipu 	Parana 	Brazil/Paraguay 	12600 	1983 </a:t>
            </a:r>
          </a:p>
          <a:p>
            <a:pPr marL="457200" indent="-457200">
              <a:tabLst>
                <a:tab pos="2112963" algn="l"/>
                <a:tab pos="3663950" algn="l"/>
                <a:tab pos="5483225" algn="l"/>
                <a:tab pos="5605463" algn="l"/>
                <a:tab pos="7426325" algn="l"/>
              </a:tabLst>
            </a:pPr>
            <a:r>
              <a:rPr lang="en-US" sz="2000" b="0"/>
              <a:t>Guri 	Caroni 	Venezuela 	10300 	1986 </a:t>
            </a:r>
          </a:p>
          <a:p>
            <a:pPr marL="457200" indent="-457200">
              <a:tabLst>
                <a:tab pos="2112963" algn="l"/>
                <a:tab pos="3663950" algn="l"/>
                <a:tab pos="5483225" algn="l"/>
                <a:tab pos="5605463" algn="l"/>
                <a:tab pos="7426325" algn="l"/>
              </a:tabLst>
            </a:pPr>
            <a:r>
              <a:rPr lang="en-US" sz="2000" b="0"/>
              <a:t>Sayano-Shushensk 	Yenisei 	Russia 	6400 	1989 </a:t>
            </a:r>
          </a:p>
          <a:p>
            <a:pPr marL="457200" indent="-457200">
              <a:tabLst>
                <a:tab pos="2112963" algn="l"/>
                <a:tab pos="3663950" algn="l"/>
                <a:tab pos="5483225" algn="l"/>
                <a:tab pos="5605463" algn="l"/>
                <a:tab pos="7426325" algn="l"/>
              </a:tabLst>
            </a:pPr>
            <a:r>
              <a:rPr lang="en-US" sz="2000" b="0"/>
              <a:t>Grand Coulee 	Columbia 	U.S.A. 	6180 	1942 </a:t>
            </a:r>
          </a:p>
          <a:p>
            <a:pPr marL="457200" indent="-457200">
              <a:tabLst>
                <a:tab pos="2112963" algn="l"/>
                <a:tab pos="3663950" algn="l"/>
                <a:tab pos="5483225" algn="l"/>
                <a:tab pos="5605463" algn="l"/>
                <a:tab pos="7426325" algn="l"/>
              </a:tabLst>
            </a:pPr>
            <a:r>
              <a:rPr lang="en-US" sz="2000" b="0"/>
              <a:t>Krasnoyacsk 	Yenisei 	Russia 	6000 	1968 </a:t>
            </a:r>
          </a:p>
          <a:p>
            <a:pPr marL="457200" indent="-457200">
              <a:tabLst>
                <a:tab pos="2112963" algn="l"/>
                <a:tab pos="3663950" algn="l"/>
                <a:tab pos="5483225" algn="l"/>
                <a:tab pos="5605463" algn="l"/>
                <a:tab pos="7426325" algn="l"/>
              </a:tabLst>
            </a:pPr>
            <a:r>
              <a:rPr lang="en-US" sz="2000" b="0"/>
              <a:t>Church Falls 	Churchill 	Canada 	5428 	1971 </a:t>
            </a:r>
          </a:p>
          <a:p>
            <a:pPr marL="457200" indent="-457200">
              <a:tabLst>
                <a:tab pos="2112963" algn="l"/>
                <a:tab pos="3663950" algn="l"/>
                <a:tab pos="5483225" algn="l"/>
                <a:tab pos="5605463" algn="l"/>
                <a:tab pos="7426325" algn="l"/>
              </a:tabLst>
            </a:pPr>
            <a:r>
              <a:rPr lang="en-US" sz="2000" b="0"/>
              <a:t>La Grande 2 	La Grande 	Canada 	5328 	1979 </a:t>
            </a:r>
          </a:p>
          <a:p>
            <a:pPr marL="457200" indent="-457200">
              <a:tabLst>
                <a:tab pos="2112963" algn="l"/>
                <a:tab pos="3663950" algn="l"/>
                <a:tab pos="5483225" algn="l"/>
                <a:tab pos="5605463" algn="l"/>
                <a:tab pos="7426325" algn="l"/>
              </a:tabLst>
            </a:pPr>
            <a:r>
              <a:rPr lang="en-US" sz="2000" b="0"/>
              <a:t>Bratsk 	Angara 	Russia 	4500 	1961 </a:t>
            </a:r>
          </a:p>
          <a:p>
            <a:pPr marL="457200" indent="-457200">
              <a:tabLst>
                <a:tab pos="2112963" algn="l"/>
                <a:tab pos="3663950" algn="l"/>
                <a:tab pos="5483225" algn="l"/>
                <a:tab pos="5605463" algn="l"/>
                <a:tab pos="7426325" algn="l"/>
              </a:tabLst>
            </a:pPr>
            <a:r>
              <a:rPr lang="en-US" sz="2000" b="0"/>
              <a:t>Ust-Ilim 	Angara 	Russia 	4320 	1977 </a:t>
            </a:r>
          </a:p>
          <a:p>
            <a:pPr marL="457200" indent="-457200">
              <a:tabLst>
                <a:tab pos="2112963" algn="l"/>
                <a:tab pos="3663950" algn="l"/>
                <a:tab pos="5483225" algn="l"/>
                <a:tab pos="5605463" algn="l"/>
                <a:tab pos="7426325" algn="l"/>
              </a:tabLst>
            </a:pPr>
            <a:r>
              <a:rPr lang="en-US" sz="2000" b="0"/>
              <a:t>Tucurui 	Tocantins 	Brazil 	3960 	1984 </a:t>
            </a: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1" name="Picture 3"/>
          <p:cNvPicPr>
            <a:picLocks noChangeAspect="1" noChangeArrowheads="1"/>
          </p:cNvPicPr>
          <p:nvPr/>
        </p:nvPicPr>
        <p:blipFill>
          <a:blip r:embed="rId2" cstate="print">
            <a:lum bright="6000"/>
          </a:blip>
          <a:srcRect/>
          <a:stretch>
            <a:fillRect/>
          </a:stretch>
        </p:blipFill>
        <p:spPr bwMode="auto">
          <a:xfrm>
            <a:off x="330200" y="-11113"/>
            <a:ext cx="8496300" cy="6869113"/>
          </a:xfrm>
          <a:prstGeom prst="rect">
            <a:avLst/>
          </a:prstGeom>
          <a:noFill/>
          <a:ln w="12700">
            <a:noFill/>
            <a:miter lim="800000"/>
            <a:headEnd type="none" w="lg" len="med"/>
            <a:tailEnd type="none" w="lg" len="med"/>
          </a:ln>
          <a:effectLst/>
        </p:spPr>
      </p:pic>
      <p:sp>
        <p:nvSpPr>
          <p:cNvPr id="99330" name="Rectangle 2"/>
          <p:cNvSpPr>
            <a:spLocks noGrp="1" noChangeArrowheads="1"/>
          </p:cNvSpPr>
          <p:nvPr>
            <p:ph type="title"/>
          </p:nvPr>
        </p:nvSpPr>
        <p:spPr>
          <a:effectLst/>
        </p:spPr>
        <p:txBody>
          <a:bodyPr/>
          <a:lstStyle/>
          <a:p>
            <a:r>
              <a:rPr lang="en-US"/>
              <a:t>Intake Towers</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3" name="Picture 3"/>
          <p:cNvPicPr>
            <a:picLocks noChangeAspect="1" noChangeArrowheads="1"/>
          </p:cNvPicPr>
          <p:nvPr/>
        </p:nvPicPr>
        <p:blipFill>
          <a:blip r:embed="rId2" cstate="print"/>
          <a:srcRect/>
          <a:stretch>
            <a:fillRect/>
          </a:stretch>
        </p:blipFill>
        <p:spPr bwMode="auto">
          <a:xfrm>
            <a:off x="4572000" y="0"/>
            <a:ext cx="4572000" cy="6858000"/>
          </a:xfrm>
          <a:prstGeom prst="rect">
            <a:avLst/>
          </a:prstGeom>
          <a:noFill/>
          <a:ln w="12700">
            <a:noFill/>
            <a:miter lim="800000"/>
            <a:headEnd type="none" w="lg" len="med"/>
            <a:tailEnd type="none" w="lg" len="med"/>
          </a:ln>
          <a:effectLst/>
        </p:spPr>
      </p:pic>
      <p:sp>
        <p:nvSpPr>
          <p:cNvPr id="102402" name="Rectangle 2"/>
          <p:cNvSpPr>
            <a:spLocks noGrp="1" noChangeArrowheads="1"/>
          </p:cNvSpPr>
          <p:nvPr>
            <p:ph type="title"/>
          </p:nvPr>
        </p:nvSpPr>
        <p:spPr>
          <a:effectLst/>
        </p:spPr>
        <p:txBody>
          <a:bodyPr/>
          <a:lstStyle/>
          <a:p>
            <a:r>
              <a:rPr lang="en-US"/>
              <a:t>Intake Towers</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effectLst/>
        </p:spPr>
        <p:txBody>
          <a:bodyPr/>
          <a:lstStyle/>
          <a:p>
            <a:r>
              <a:rPr lang="en-US"/>
              <a:t>Flood Release</a:t>
            </a:r>
          </a:p>
        </p:txBody>
      </p:sp>
      <p:pic>
        <p:nvPicPr>
          <p:cNvPr id="122883" name="Picture 3"/>
          <p:cNvPicPr>
            <a:picLocks noChangeAspect="1" noChangeArrowheads="1"/>
          </p:cNvPicPr>
          <p:nvPr/>
        </p:nvPicPr>
        <p:blipFill>
          <a:blip r:embed="rId2" cstate="print"/>
          <a:srcRect/>
          <a:stretch>
            <a:fillRect/>
          </a:stretch>
        </p:blipFill>
        <p:spPr bwMode="auto">
          <a:xfrm>
            <a:off x="3771900" y="3810000"/>
            <a:ext cx="2381250" cy="3048000"/>
          </a:xfrm>
          <a:prstGeom prst="rect">
            <a:avLst/>
          </a:prstGeom>
          <a:noFill/>
          <a:ln w="12700">
            <a:noFill/>
            <a:miter lim="800000"/>
            <a:headEnd type="none" w="lg" len="med"/>
            <a:tailEnd type="none" w="lg" len="med"/>
          </a:ln>
          <a:effectLst/>
        </p:spPr>
      </p:pic>
      <p:pic>
        <p:nvPicPr>
          <p:cNvPr id="122884" name="Picture 4"/>
          <p:cNvPicPr>
            <a:picLocks noChangeAspect="1" noChangeArrowheads="1"/>
          </p:cNvPicPr>
          <p:nvPr/>
        </p:nvPicPr>
        <p:blipFill>
          <a:blip r:embed="rId3" cstate="print"/>
          <a:srcRect/>
          <a:stretch>
            <a:fillRect/>
          </a:stretch>
        </p:blipFill>
        <p:spPr bwMode="auto">
          <a:xfrm>
            <a:off x="6286500" y="3103563"/>
            <a:ext cx="2857500" cy="1847850"/>
          </a:xfrm>
          <a:prstGeom prst="rect">
            <a:avLst/>
          </a:prstGeom>
          <a:noFill/>
          <a:ln w="12700">
            <a:noFill/>
            <a:miter lim="800000"/>
            <a:headEnd type="none" w="lg" len="med"/>
            <a:tailEnd type="none" w="lg" len="med"/>
          </a:ln>
          <a:effectLst/>
        </p:spPr>
      </p:pic>
      <p:pic>
        <p:nvPicPr>
          <p:cNvPr id="122885" name="Picture 5"/>
          <p:cNvPicPr>
            <a:picLocks noChangeAspect="1" noChangeArrowheads="1"/>
          </p:cNvPicPr>
          <p:nvPr/>
        </p:nvPicPr>
        <p:blipFill>
          <a:blip r:embed="rId4" cstate="print"/>
          <a:srcRect/>
          <a:stretch>
            <a:fillRect/>
          </a:stretch>
        </p:blipFill>
        <p:spPr bwMode="auto">
          <a:xfrm>
            <a:off x="6286500" y="4991100"/>
            <a:ext cx="2857500" cy="1866900"/>
          </a:xfrm>
          <a:prstGeom prst="rect">
            <a:avLst/>
          </a:prstGeom>
          <a:noFill/>
          <a:ln w="12700">
            <a:noFill/>
            <a:miter lim="800000"/>
            <a:headEnd type="none" w="lg" len="med"/>
            <a:tailEnd type="none" w="lg" len="med"/>
          </a:ln>
          <a:effectLst/>
        </p:spPr>
      </p:pic>
      <p:sp>
        <p:nvSpPr>
          <p:cNvPr id="122886" name="Rectangle 6"/>
          <p:cNvSpPr>
            <a:spLocks noGrp="1" noChangeArrowheads="1"/>
          </p:cNvSpPr>
          <p:nvPr>
            <p:ph type="body" idx="1"/>
          </p:nvPr>
        </p:nvSpPr>
        <p:spPr>
          <a:xfrm>
            <a:off x="185738" y="1970088"/>
            <a:ext cx="5953125" cy="4114800"/>
          </a:xfrm>
        </p:spPr>
        <p:txBody>
          <a:bodyPr/>
          <a:lstStyle/>
          <a:p>
            <a:pPr>
              <a:spcBef>
                <a:spcPts val="500"/>
              </a:spcBef>
              <a:spcAft>
                <a:spcPts val="500"/>
              </a:spcAft>
            </a:pPr>
            <a:r>
              <a:rPr lang="en-US" sz="2400"/>
              <a:t>Twelve obsolete needle valves were replaced with new jet flow gates in the outlet works at Hoover Dam to meet criteria that require the dam to release 73,000 cfs without using the spillways. </a:t>
            </a:r>
          </a:p>
          <a:p>
            <a:pPr>
              <a:spcBef>
                <a:spcPts val="500"/>
              </a:spcBef>
              <a:spcAft>
                <a:spcPts val="500"/>
              </a:spcAft>
            </a:pPr>
            <a:r>
              <a:rPr lang="en-US" sz="2400"/>
              <a:t>The outlet works had a </a:t>
            </a:r>
            <a:br>
              <a:rPr lang="en-US" sz="2400"/>
            </a:br>
            <a:r>
              <a:rPr lang="en-US" sz="2400"/>
              <a:t>release capacity of about </a:t>
            </a:r>
            <a:br>
              <a:rPr lang="en-US" sz="2400"/>
            </a:br>
            <a:r>
              <a:rPr lang="en-US" sz="2400"/>
              <a:t>50,000 cfs</a:t>
            </a:r>
          </a:p>
        </p:txBody>
      </p:sp>
      <p:sp>
        <p:nvSpPr>
          <p:cNvPr id="122887" name="AutoShape 7">
            <a:hlinkClick r:id="rId5" action="ppaction://hlinksldjump" highlightClick="1"/>
          </p:cNvPr>
          <p:cNvSpPr>
            <a:spLocks noChangeArrowheads="1"/>
          </p:cNvSpPr>
          <p:nvPr/>
        </p:nvSpPr>
        <p:spPr bwMode="auto">
          <a:xfrm>
            <a:off x="2600325" y="6105525"/>
            <a:ext cx="830263" cy="752475"/>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685800" y="304800"/>
            <a:ext cx="7772400" cy="582613"/>
          </a:xfrm>
          <a:effectLst/>
        </p:spPr>
        <p:txBody>
          <a:bodyPr/>
          <a:lstStyle/>
          <a:p>
            <a:r>
              <a:rPr lang="en-US" sz="3600"/>
              <a:t>Grand Dixence</a:t>
            </a:r>
          </a:p>
        </p:txBody>
      </p:sp>
      <p:sp>
        <p:nvSpPr>
          <p:cNvPr id="124934" name="AutoShape 6">
            <a:hlinkClick r:id="" action="ppaction://hlinkshowjump?jump=lastslideviewed" highlightClick="1"/>
          </p:cNvPr>
          <p:cNvSpPr>
            <a:spLocks noChangeArrowheads="1"/>
          </p:cNvSpPr>
          <p:nvPr/>
        </p:nvSpPr>
        <p:spPr bwMode="auto">
          <a:xfrm>
            <a:off x="8401050" y="6202363"/>
            <a:ext cx="742950" cy="655637"/>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pic>
        <p:nvPicPr>
          <p:cNvPr id="124936" name="Picture 8" descr="Grande%20Dixence_01"/>
          <p:cNvPicPr>
            <a:picLocks noChangeAspect="1" noChangeArrowheads="1"/>
          </p:cNvPicPr>
          <p:nvPr/>
        </p:nvPicPr>
        <p:blipFill>
          <a:blip r:embed="rId2" cstate="print"/>
          <a:srcRect/>
          <a:stretch>
            <a:fillRect/>
          </a:stretch>
        </p:blipFill>
        <p:spPr bwMode="auto">
          <a:xfrm>
            <a:off x="0" y="825500"/>
            <a:ext cx="5715000" cy="5715000"/>
          </a:xfrm>
          <a:prstGeom prst="rect">
            <a:avLst/>
          </a:prstGeom>
          <a:noFill/>
          <a:effectLst/>
        </p:spPr>
      </p:pic>
      <p:sp>
        <p:nvSpPr>
          <p:cNvPr id="124937" name="Rectangle 9"/>
          <p:cNvSpPr>
            <a:spLocks noChangeArrowheads="1"/>
          </p:cNvSpPr>
          <p:nvPr/>
        </p:nvSpPr>
        <p:spPr bwMode="auto">
          <a:xfrm>
            <a:off x="0" y="6461125"/>
            <a:ext cx="8429625" cy="396875"/>
          </a:xfrm>
          <a:prstGeom prst="rect">
            <a:avLst/>
          </a:prstGeom>
          <a:noFill/>
          <a:ln w="12700">
            <a:noFill/>
            <a:miter lim="800000"/>
            <a:headEnd type="none" w="lg" len="med"/>
            <a:tailEnd type="none" w="lg" len="med"/>
          </a:ln>
          <a:effectLst/>
        </p:spPr>
        <p:txBody>
          <a:bodyPr wrap="none">
            <a:spAutoFit/>
          </a:bodyPr>
          <a:lstStyle/>
          <a:p>
            <a:r>
              <a:rPr lang="en-US" sz="2000">
                <a:hlinkClick r:id="rId3"/>
              </a:rPr>
              <a:t>http://www.swissdams.ch/Dams/damPicts/large/Grande%20Dixence_01.jpg</a:t>
            </a:r>
            <a:r>
              <a:rPr lang="en-US" sz="2000"/>
              <a:t> </a:t>
            </a:r>
          </a:p>
        </p:txBody>
      </p:sp>
      <p:pic>
        <p:nvPicPr>
          <p:cNvPr id="124939" name="Picture 11" descr="Grande%20Dixence_01"/>
          <p:cNvPicPr>
            <a:picLocks noChangeAspect="1" noChangeArrowheads="1"/>
          </p:cNvPicPr>
          <p:nvPr/>
        </p:nvPicPr>
        <p:blipFill>
          <a:blip r:embed="rId4" cstate="print"/>
          <a:srcRect l="3757" r="4472"/>
          <a:stretch>
            <a:fillRect/>
          </a:stretch>
        </p:blipFill>
        <p:spPr bwMode="auto">
          <a:xfrm>
            <a:off x="5710238" y="1276350"/>
            <a:ext cx="3433762" cy="4397375"/>
          </a:xfrm>
          <a:prstGeom prst="rect">
            <a:avLst/>
          </a:prstGeom>
          <a:noFill/>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49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685800" y="304800"/>
            <a:ext cx="7772400" cy="354013"/>
          </a:xfrm>
          <a:effectLst/>
        </p:spPr>
        <p:txBody>
          <a:bodyPr/>
          <a:lstStyle/>
          <a:p>
            <a:r>
              <a:rPr lang="en-US" sz="4000"/>
              <a:t>Bureau of Reclamation</a:t>
            </a:r>
          </a:p>
        </p:txBody>
      </p:sp>
      <p:pic>
        <p:nvPicPr>
          <p:cNvPr id="116739" name="Picture 3"/>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790950" y="419100"/>
            <a:ext cx="5353050" cy="6438900"/>
          </a:xfrm>
          <a:prstGeom prst="rect">
            <a:avLst/>
          </a:prstGeom>
          <a:noFill/>
          <a:ln w="12700">
            <a:noFill/>
            <a:miter lim="800000"/>
            <a:headEnd type="none" w="lg" len="med"/>
            <a:tailEnd type="none" w="lg" len="med"/>
          </a:ln>
          <a:effectLst/>
        </p:spPr>
      </p:pic>
      <p:sp>
        <p:nvSpPr>
          <p:cNvPr id="116741" name="Rectangle 5"/>
          <p:cNvSpPr>
            <a:spLocks noGrp="1" noChangeArrowheads="1"/>
          </p:cNvSpPr>
          <p:nvPr>
            <p:ph type="body" idx="1"/>
          </p:nvPr>
        </p:nvSpPr>
        <p:spPr>
          <a:xfrm>
            <a:off x="0" y="2139950"/>
            <a:ext cx="4754563" cy="4114800"/>
          </a:xfrm>
        </p:spPr>
        <p:txBody>
          <a:bodyPr/>
          <a:lstStyle/>
          <a:p>
            <a:pPr>
              <a:spcBef>
                <a:spcPts val="500"/>
              </a:spcBef>
              <a:spcAft>
                <a:spcPts val="500"/>
              </a:spcAft>
            </a:pPr>
            <a:r>
              <a:rPr lang="en-US" sz="2400"/>
              <a:t>the Nation's second largest</a:t>
            </a:r>
            <a:br>
              <a:rPr lang="en-US" sz="2400"/>
            </a:br>
            <a:r>
              <a:rPr lang="en-US" sz="2400"/>
              <a:t> hydroelectric power producer </a:t>
            </a:r>
          </a:p>
          <a:p>
            <a:pPr>
              <a:spcBef>
                <a:spcPts val="500"/>
              </a:spcBef>
              <a:spcAft>
                <a:spcPts val="500"/>
              </a:spcAft>
            </a:pPr>
            <a:r>
              <a:rPr lang="en-US" sz="2400"/>
              <a:t>59 hydroelectric power plants </a:t>
            </a:r>
          </a:p>
          <a:p>
            <a:pPr>
              <a:spcBef>
                <a:spcPts val="500"/>
              </a:spcBef>
              <a:spcAft>
                <a:spcPts val="500"/>
              </a:spcAft>
            </a:pPr>
            <a:r>
              <a:rPr lang="en-US" sz="2400"/>
              <a:t>installed capacity of over 14 gigawatts </a:t>
            </a:r>
          </a:p>
          <a:p>
            <a:pPr>
              <a:spcBef>
                <a:spcPts val="500"/>
              </a:spcBef>
              <a:spcAft>
                <a:spcPts val="500"/>
              </a:spcAft>
            </a:pPr>
            <a:r>
              <a:rPr lang="en-US" sz="2400"/>
              <a:t>42 billion kWh/year of hydroelectric energy </a:t>
            </a:r>
          </a:p>
          <a:p>
            <a:pPr>
              <a:spcBef>
                <a:spcPts val="500"/>
              </a:spcBef>
              <a:spcAft>
                <a:spcPts val="500"/>
              </a:spcAft>
            </a:pPr>
            <a:r>
              <a:rPr lang="en-US" sz="2400"/>
              <a:t>enough to meet the annual needs of 14 million people.</a:t>
            </a:r>
          </a:p>
        </p:txBody>
      </p:sp>
      <p:sp>
        <p:nvSpPr>
          <p:cNvPr id="116742" name="AutoShape 6">
            <a:hlinkClick r:id="" action="ppaction://hlinkshowjump?jump=lastslideviewed" highlightClick="1"/>
          </p:cNvPr>
          <p:cNvSpPr>
            <a:spLocks noChangeArrowheads="1"/>
          </p:cNvSpPr>
          <p:nvPr/>
        </p:nvSpPr>
        <p:spPr bwMode="auto">
          <a:xfrm>
            <a:off x="4883150" y="6202363"/>
            <a:ext cx="742950" cy="655637"/>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67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p:cNvPicPr>
            <a:picLocks noChangeAspect="1" noChangeArrowheads="1"/>
          </p:cNvPicPr>
          <p:nvPr/>
        </p:nvPicPr>
        <p:blipFill>
          <a:blip r:embed="rId2" cstate="print"/>
          <a:srcRect/>
          <a:stretch>
            <a:fillRect/>
          </a:stretch>
        </p:blipFill>
        <p:spPr bwMode="auto">
          <a:xfrm>
            <a:off x="0" y="417513"/>
            <a:ext cx="9144000" cy="6440487"/>
          </a:xfrm>
          <a:prstGeom prst="rect">
            <a:avLst/>
          </a:prstGeom>
          <a:noFill/>
          <a:ln w="12700">
            <a:noFill/>
            <a:miter lim="800000"/>
            <a:headEnd type="none" w="lg" len="med"/>
            <a:tailEnd type="none" w="lg" len="med"/>
          </a:ln>
          <a:effectLst/>
        </p:spPr>
      </p:pic>
      <p:sp>
        <p:nvSpPr>
          <p:cNvPr id="104453" name="Rectangle 5"/>
          <p:cNvSpPr>
            <a:spLocks noGrp="1" noChangeArrowheads="1"/>
          </p:cNvSpPr>
          <p:nvPr>
            <p:ph type="title"/>
          </p:nvPr>
        </p:nvSpPr>
        <p:spPr>
          <a:effectLst/>
        </p:spPr>
        <p:txBody>
          <a:bodyPr/>
          <a:lstStyle/>
          <a:p>
            <a:r>
              <a:rPr lang="en-US"/>
              <a:t>Mountain Park Dam</a:t>
            </a:r>
          </a:p>
        </p:txBody>
      </p:sp>
      <p:sp>
        <p:nvSpPr>
          <p:cNvPr id="104454" name="Text Box 6"/>
          <p:cNvSpPr txBox="1">
            <a:spLocks noChangeArrowheads="1"/>
          </p:cNvSpPr>
          <p:nvPr/>
        </p:nvSpPr>
        <p:spPr bwMode="auto">
          <a:xfrm>
            <a:off x="2439988" y="6400800"/>
            <a:ext cx="6704012"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b="0">
                <a:hlinkClick r:id="rId3"/>
              </a:rPr>
              <a:t>http://www.usbr.gov/cdams/dams/mountainpark.html</a:t>
            </a:r>
            <a:endParaRPr lang="en-US" sz="2400" b="0"/>
          </a:p>
        </p:txBody>
      </p:sp>
      <p:sp>
        <p:nvSpPr>
          <p:cNvPr id="104455" name="Text Box 7"/>
          <p:cNvSpPr txBox="1">
            <a:spLocks noChangeArrowheads="1"/>
          </p:cNvSpPr>
          <p:nvPr/>
        </p:nvSpPr>
        <p:spPr bwMode="auto">
          <a:xfrm>
            <a:off x="0" y="1228725"/>
            <a:ext cx="6835775" cy="2425700"/>
          </a:xfrm>
          <a:prstGeom prst="rect">
            <a:avLst/>
          </a:prstGeom>
          <a:noFill/>
          <a:ln w="12700">
            <a:noFill/>
            <a:miter lim="800000"/>
            <a:headEnd type="none" w="lg" len="med"/>
            <a:tailEnd type="none" w="lg" len="med"/>
          </a:ln>
          <a:effectLst/>
        </p:spPr>
        <p:txBody>
          <a:bodyPr wrap="none" anchor="ctr">
            <a:spAutoFit/>
          </a:bodyPr>
          <a:lstStyle/>
          <a:p>
            <a:pPr>
              <a:spcBef>
                <a:spcPts val="500"/>
              </a:spcBef>
              <a:spcAft>
                <a:spcPts val="500"/>
              </a:spcAft>
              <a:buFont typeface="MT Extra" pitchFamily="18" charset="2"/>
              <a:buChar char="·"/>
            </a:pPr>
            <a:r>
              <a:rPr lang="en-US" sz="2400" b="0"/>
              <a:t>Dam type: Concrete double curvature thin arch </a:t>
            </a:r>
          </a:p>
          <a:p>
            <a:pPr>
              <a:spcBef>
                <a:spcPts val="500"/>
              </a:spcBef>
              <a:spcAft>
                <a:spcPts val="500"/>
              </a:spcAft>
              <a:buFont typeface="MT Extra" pitchFamily="18" charset="2"/>
              <a:buChar char="·"/>
            </a:pPr>
            <a:r>
              <a:rPr lang="en-US" sz="2400" b="0"/>
              <a:t>Location: 6 miles northwest of Snyder, Oklahoma </a:t>
            </a:r>
          </a:p>
          <a:p>
            <a:pPr>
              <a:spcBef>
                <a:spcPts val="500"/>
              </a:spcBef>
              <a:spcAft>
                <a:spcPts val="500"/>
              </a:spcAft>
              <a:buFont typeface="MT Extra" pitchFamily="18" charset="2"/>
              <a:buChar char="·"/>
            </a:pPr>
            <a:r>
              <a:rPr lang="en-US" sz="2400" b="0"/>
              <a:t>Watercourse: West Otter Creek </a:t>
            </a:r>
          </a:p>
          <a:p>
            <a:pPr>
              <a:spcBef>
                <a:spcPts val="500"/>
              </a:spcBef>
              <a:spcAft>
                <a:spcPts val="500"/>
              </a:spcAft>
              <a:buFont typeface="MT Extra" pitchFamily="18" charset="2"/>
              <a:buChar char="·"/>
            </a:pPr>
            <a:r>
              <a:rPr lang="en-US" sz="2400" b="0"/>
              <a:t>Reservoir: Tom Steed </a:t>
            </a:r>
          </a:p>
          <a:p>
            <a:pPr>
              <a:spcBef>
                <a:spcPts val="500"/>
              </a:spcBef>
              <a:spcAft>
                <a:spcPts val="500"/>
              </a:spcAft>
              <a:buFont typeface="MT Extra" pitchFamily="18" charset="2"/>
              <a:buChar char="·"/>
            </a:pPr>
            <a:r>
              <a:rPr lang="en-US" sz="2400" b="0"/>
              <a:t>Original construction: 1973-75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5" name="Picture 3"/>
          <p:cNvPicPr>
            <a:picLocks noChangeAspect="1" noChangeArrowheads="1"/>
          </p:cNvPicPr>
          <p:nvPr/>
        </p:nvPicPr>
        <p:blipFill>
          <a:blip r:embed="rId2" cstate="print"/>
          <a:srcRect/>
          <a:stretch>
            <a:fillRect/>
          </a:stretch>
        </p:blipFill>
        <p:spPr bwMode="auto">
          <a:xfrm>
            <a:off x="0" y="-376238"/>
            <a:ext cx="9144000" cy="7234238"/>
          </a:xfrm>
          <a:prstGeom prst="rect">
            <a:avLst/>
          </a:prstGeom>
          <a:noFill/>
          <a:ln w="12700">
            <a:noFill/>
            <a:miter lim="800000"/>
            <a:headEnd type="none" w="lg" len="med"/>
            <a:tailEnd type="none" w="lg" len="med"/>
          </a:ln>
          <a:effectLst/>
        </p:spPr>
      </p:pic>
      <p:sp>
        <p:nvSpPr>
          <p:cNvPr id="105474" name="Rectangle 2"/>
          <p:cNvSpPr>
            <a:spLocks noGrp="1" noChangeArrowheads="1"/>
          </p:cNvSpPr>
          <p:nvPr>
            <p:ph type="title"/>
          </p:nvPr>
        </p:nvSpPr>
        <p:spPr>
          <a:effectLst/>
        </p:spPr>
        <p:txBody>
          <a:bodyPr/>
          <a:lstStyle/>
          <a:p>
            <a:r>
              <a:rPr lang="en-US" b="1">
                <a:solidFill>
                  <a:schemeClr val="tx1"/>
                </a:solidFill>
              </a:rPr>
              <a:t>Mormon Flat Dam</a:t>
            </a:r>
          </a:p>
        </p:txBody>
      </p:sp>
      <p:sp>
        <p:nvSpPr>
          <p:cNvPr id="105476" name="Rectangle 4"/>
          <p:cNvSpPr>
            <a:spLocks noChangeArrowheads="1"/>
          </p:cNvSpPr>
          <p:nvPr/>
        </p:nvSpPr>
        <p:spPr bwMode="auto">
          <a:xfrm>
            <a:off x="0" y="3419475"/>
            <a:ext cx="4138613" cy="2860675"/>
          </a:xfrm>
          <a:prstGeom prst="rect">
            <a:avLst/>
          </a:prstGeom>
          <a:noFill/>
          <a:ln w="12700">
            <a:noFill/>
            <a:miter lim="800000"/>
            <a:headEnd type="none" w="lg" len="med"/>
            <a:tailEnd type="none" w="lg" len="med"/>
          </a:ln>
          <a:effectLst/>
        </p:spPr>
        <p:txBody>
          <a:bodyPr anchor="ctr">
            <a:spAutoFit/>
          </a:bodyPr>
          <a:lstStyle/>
          <a:p>
            <a:pPr>
              <a:spcBef>
                <a:spcPts val="500"/>
              </a:spcBef>
              <a:spcAft>
                <a:spcPts val="500"/>
              </a:spcAft>
              <a:buFont typeface="System"/>
              <a:buChar char="·"/>
            </a:pPr>
            <a:r>
              <a:rPr lang="en-US" sz="2000" b="0"/>
              <a:t>Dam type: Concrete thin arch </a:t>
            </a:r>
          </a:p>
          <a:p>
            <a:pPr>
              <a:spcBef>
                <a:spcPts val="500"/>
              </a:spcBef>
              <a:spcAft>
                <a:spcPts val="500"/>
              </a:spcAft>
              <a:buFont typeface="System"/>
              <a:buChar char="·"/>
            </a:pPr>
            <a:r>
              <a:rPr lang="en-US" sz="2000" b="0"/>
              <a:t>Location: 51 miles northeast of Phoenix, Arizona </a:t>
            </a:r>
          </a:p>
          <a:p>
            <a:pPr>
              <a:spcBef>
                <a:spcPts val="500"/>
              </a:spcBef>
              <a:spcAft>
                <a:spcPts val="500"/>
              </a:spcAft>
              <a:buFont typeface="System"/>
              <a:buChar char="·"/>
            </a:pPr>
            <a:r>
              <a:rPr lang="en-US" sz="2000" b="0"/>
              <a:t>Watercourse: Salt River </a:t>
            </a:r>
          </a:p>
          <a:p>
            <a:pPr>
              <a:spcBef>
                <a:spcPts val="500"/>
              </a:spcBef>
              <a:spcAft>
                <a:spcPts val="500"/>
              </a:spcAft>
              <a:buFont typeface="System"/>
              <a:buChar char="·"/>
            </a:pPr>
            <a:r>
              <a:rPr lang="en-US" sz="2000" b="0"/>
              <a:t>Reservoir: Canyon Lake </a:t>
            </a:r>
          </a:p>
          <a:p>
            <a:pPr>
              <a:spcBef>
                <a:spcPts val="500"/>
              </a:spcBef>
              <a:spcAft>
                <a:spcPts val="500"/>
              </a:spcAft>
              <a:buFont typeface="System"/>
              <a:buChar char="·"/>
            </a:pPr>
            <a:r>
              <a:rPr lang="en-US" sz="2000" b="0"/>
              <a:t>Original construction: 1923-26 </a:t>
            </a:r>
          </a:p>
          <a:p>
            <a:pPr>
              <a:spcBef>
                <a:spcPts val="500"/>
              </a:spcBef>
              <a:spcAft>
                <a:spcPts val="500"/>
              </a:spcAft>
              <a:buFont typeface="System"/>
              <a:buChar char="·"/>
            </a:pPr>
            <a:r>
              <a:rPr lang="en-US" sz="2000" b="0"/>
              <a:t>Modified in: 1937-38, 1969-72</a:t>
            </a:r>
          </a:p>
        </p:txBody>
      </p:sp>
      <p:sp>
        <p:nvSpPr>
          <p:cNvPr id="105477" name="Text Box 5"/>
          <p:cNvSpPr txBox="1">
            <a:spLocks noChangeArrowheads="1"/>
          </p:cNvSpPr>
          <p:nvPr/>
        </p:nvSpPr>
        <p:spPr bwMode="auto">
          <a:xfrm>
            <a:off x="2693988" y="6400800"/>
            <a:ext cx="6450012"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b="0">
                <a:hlinkClick r:id="rId3"/>
              </a:rPr>
              <a:t>http://www.usbr.gov/cdams/dams/mormonflat.html</a:t>
            </a:r>
            <a:endParaRPr lang="en-US" sz="2400" b="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9" name="Picture 3"/>
          <p:cNvPicPr>
            <a:picLocks noChangeAspect="1" noChangeArrowheads="1"/>
          </p:cNvPicPr>
          <p:nvPr/>
        </p:nvPicPr>
        <p:blipFill>
          <a:blip r:embed="rId2" cstate="print"/>
          <a:srcRect r="13332"/>
          <a:stretch>
            <a:fillRect/>
          </a:stretch>
        </p:blipFill>
        <p:spPr bwMode="auto">
          <a:xfrm>
            <a:off x="0" y="-6350"/>
            <a:ext cx="9144000" cy="6864350"/>
          </a:xfrm>
          <a:prstGeom prst="rect">
            <a:avLst/>
          </a:prstGeom>
          <a:noFill/>
          <a:ln w="12700">
            <a:noFill/>
            <a:miter lim="800000"/>
            <a:headEnd type="none" w="lg" len="med"/>
            <a:tailEnd type="none" w="lg" len="med"/>
          </a:ln>
          <a:effectLst/>
        </p:spPr>
      </p:pic>
      <p:sp>
        <p:nvSpPr>
          <p:cNvPr id="106500" name="Rectangle 4"/>
          <p:cNvSpPr>
            <a:spLocks noGrp="1" noChangeArrowheads="1"/>
          </p:cNvSpPr>
          <p:nvPr>
            <p:ph type="title"/>
          </p:nvPr>
        </p:nvSpPr>
        <p:spPr>
          <a:effectLst/>
        </p:spPr>
        <p:txBody>
          <a:bodyPr/>
          <a:lstStyle/>
          <a:p>
            <a:r>
              <a:rPr lang="en-US"/>
              <a:t>Folsom Dam</a:t>
            </a:r>
          </a:p>
        </p:txBody>
      </p:sp>
      <p:sp>
        <p:nvSpPr>
          <p:cNvPr id="106501" name="Text Box 5"/>
          <p:cNvSpPr txBox="1">
            <a:spLocks noChangeArrowheads="1"/>
          </p:cNvSpPr>
          <p:nvPr/>
        </p:nvSpPr>
        <p:spPr bwMode="auto">
          <a:xfrm>
            <a:off x="182563" y="4254500"/>
            <a:ext cx="7440612" cy="2425700"/>
          </a:xfrm>
          <a:prstGeom prst="rect">
            <a:avLst/>
          </a:prstGeom>
          <a:noFill/>
          <a:ln w="12700">
            <a:noFill/>
            <a:miter lim="800000"/>
            <a:headEnd type="none" w="lg" len="med"/>
            <a:tailEnd type="none" w="lg" len="med"/>
          </a:ln>
          <a:effectLst/>
        </p:spPr>
        <p:txBody>
          <a:bodyPr wrap="none" anchor="ctr">
            <a:spAutoFit/>
          </a:bodyPr>
          <a:lstStyle/>
          <a:p>
            <a:pPr>
              <a:spcBef>
                <a:spcPts val="500"/>
              </a:spcBef>
              <a:spcAft>
                <a:spcPts val="500"/>
              </a:spcAft>
              <a:buFont typeface="MT Extra" pitchFamily="18" charset="2"/>
              <a:buChar char="·"/>
            </a:pPr>
            <a:r>
              <a:rPr lang="en-US" sz="2400" b="0"/>
              <a:t>Dam type: Concrete gravity </a:t>
            </a:r>
          </a:p>
          <a:p>
            <a:pPr>
              <a:spcBef>
                <a:spcPts val="500"/>
              </a:spcBef>
              <a:spcAft>
                <a:spcPts val="500"/>
              </a:spcAft>
              <a:buFont typeface="MT Extra" pitchFamily="18" charset="2"/>
              <a:buChar char="·"/>
            </a:pPr>
            <a:r>
              <a:rPr lang="en-US" sz="2400" b="0"/>
              <a:t>Location: 20 miles northeast of Sacramento, California </a:t>
            </a:r>
          </a:p>
          <a:p>
            <a:pPr>
              <a:spcBef>
                <a:spcPts val="500"/>
              </a:spcBef>
              <a:spcAft>
                <a:spcPts val="500"/>
              </a:spcAft>
              <a:buFont typeface="MT Extra" pitchFamily="18" charset="2"/>
              <a:buChar char="·"/>
            </a:pPr>
            <a:r>
              <a:rPr lang="en-US" sz="2400" b="0"/>
              <a:t>Watercourse: American River </a:t>
            </a:r>
          </a:p>
          <a:p>
            <a:pPr>
              <a:spcBef>
                <a:spcPts val="500"/>
              </a:spcBef>
              <a:spcAft>
                <a:spcPts val="500"/>
              </a:spcAft>
              <a:buFont typeface="MT Extra" pitchFamily="18" charset="2"/>
              <a:buChar char="·"/>
            </a:pPr>
            <a:r>
              <a:rPr lang="en-US" sz="2400" b="0"/>
              <a:t>Reservoir: Folsom </a:t>
            </a:r>
          </a:p>
          <a:p>
            <a:pPr>
              <a:spcBef>
                <a:spcPts val="500"/>
              </a:spcBef>
              <a:spcAft>
                <a:spcPts val="500"/>
              </a:spcAft>
              <a:buFont typeface="MT Extra" pitchFamily="18" charset="2"/>
              <a:buChar char="·"/>
            </a:pPr>
            <a:r>
              <a:rPr lang="en-US" sz="2400" b="0"/>
              <a:t>Original construction: 1948-56 </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3" name="Picture 3"/>
          <p:cNvPicPr>
            <a:picLocks noChangeAspect="1" noChangeArrowheads="1"/>
          </p:cNvPicPr>
          <p:nvPr/>
        </p:nvPicPr>
        <p:blipFill>
          <a:blip r:embed="rId2" cstate="print"/>
          <a:srcRect b="7475"/>
          <a:stretch>
            <a:fillRect/>
          </a:stretch>
        </p:blipFill>
        <p:spPr bwMode="auto">
          <a:xfrm>
            <a:off x="0" y="0"/>
            <a:ext cx="9144000" cy="6858000"/>
          </a:xfrm>
          <a:prstGeom prst="rect">
            <a:avLst/>
          </a:prstGeom>
          <a:noFill/>
          <a:ln w="12700">
            <a:noFill/>
            <a:miter lim="800000"/>
            <a:headEnd type="none" w="lg" len="med"/>
            <a:tailEnd type="none" w="lg" len="med"/>
          </a:ln>
          <a:effectLst/>
        </p:spPr>
      </p:pic>
      <p:sp>
        <p:nvSpPr>
          <p:cNvPr id="107524" name="Rectangle 4"/>
          <p:cNvSpPr>
            <a:spLocks noGrp="1" noChangeArrowheads="1"/>
          </p:cNvSpPr>
          <p:nvPr>
            <p:ph type="title"/>
          </p:nvPr>
        </p:nvSpPr>
        <p:spPr>
          <a:effectLst/>
        </p:spPr>
        <p:txBody>
          <a:bodyPr/>
          <a:lstStyle/>
          <a:p>
            <a:r>
              <a:rPr lang="en-US"/>
              <a:t>Yellowtail Dam</a:t>
            </a:r>
          </a:p>
        </p:txBody>
      </p:sp>
      <p:sp>
        <p:nvSpPr>
          <p:cNvPr id="107525" name="Text Box 5"/>
          <p:cNvSpPr txBox="1">
            <a:spLocks noChangeArrowheads="1"/>
          </p:cNvSpPr>
          <p:nvPr/>
        </p:nvSpPr>
        <p:spPr bwMode="auto">
          <a:xfrm>
            <a:off x="0" y="6400800"/>
            <a:ext cx="6229350"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b="0">
                <a:hlinkClick r:id="rId3"/>
              </a:rPr>
              <a:t>http://www.usbr.gov/cdams/dams/yellowtail.html</a:t>
            </a:r>
            <a:endParaRPr lang="en-US" sz="2400" b="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87" name="Picture 3"/>
          <p:cNvPicPr>
            <a:picLocks noChangeAspect="1" noChangeArrowheads="1"/>
          </p:cNvPicPr>
          <p:nvPr/>
        </p:nvPicPr>
        <p:blipFill>
          <a:blip r:embed="rId2" cstate="print"/>
          <a:srcRect/>
          <a:stretch>
            <a:fillRect/>
          </a:stretch>
        </p:blipFill>
        <p:spPr bwMode="auto">
          <a:xfrm>
            <a:off x="0" y="7938"/>
            <a:ext cx="9977438" cy="6850062"/>
          </a:xfrm>
          <a:prstGeom prst="rect">
            <a:avLst/>
          </a:prstGeom>
          <a:noFill/>
          <a:ln w="12700">
            <a:noFill/>
            <a:miter lim="800000"/>
            <a:headEnd type="none" w="lg" len="med"/>
            <a:tailEnd type="none" w="lg" len="med"/>
          </a:ln>
          <a:effectLst/>
        </p:spPr>
      </p:pic>
      <p:sp>
        <p:nvSpPr>
          <p:cNvPr id="118786" name="Rectangle 2"/>
          <p:cNvSpPr>
            <a:spLocks noGrp="1" noChangeArrowheads="1"/>
          </p:cNvSpPr>
          <p:nvPr>
            <p:ph type="title"/>
          </p:nvPr>
        </p:nvSpPr>
        <p:spPr>
          <a:effectLst/>
        </p:spPr>
        <p:txBody>
          <a:bodyPr/>
          <a:lstStyle/>
          <a:p>
            <a:r>
              <a:rPr lang="en-US"/>
              <a:t>Glen Canyon</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Grp="1" noChangeArrowheads="1"/>
          </p:cNvSpPr>
          <p:nvPr>
            <p:ph type="title"/>
          </p:nvPr>
        </p:nvSpPr>
        <p:spPr>
          <a:effectLst/>
        </p:spPr>
        <p:txBody>
          <a:bodyPr/>
          <a:lstStyle/>
          <a:p>
            <a:r>
              <a:rPr lang="en-US"/>
              <a:t>China: Three Gorges project</a:t>
            </a:r>
          </a:p>
        </p:txBody>
      </p:sp>
      <p:sp>
        <p:nvSpPr>
          <p:cNvPr id="11270" name="Rectangle 6"/>
          <p:cNvSpPr>
            <a:spLocks noGrp="1" noChangeArrowheads="1"/>
          </p:cNvSpPr>
          <p:nvPr>
            <p:ph type="body" idx="1"/>
          </p:nvPr>
        </p:nvSpPr>
        <p:spPr/>
        <p:txBody>
          <a:bodyPr/>
          <a:lstStyle/>
          <a:p>
            <a:pPr>
              <a:lnSpc>
                <a:spcPct val="90000"/>
              </a:lnSpc>
            </a:pPr>
            <a:r>
              <a:rPr lang="en-US" sz="2800"/>
              <a:t>Flood Control: The </a:t>
            </a:r>
            <a:r>
              <a:rPr lang="en-US" sz="2800">
                <a:hlinkClick r:id="rId2"/>
              </a:rPr>
              <a:t>Three Gorges</a:t>
            </a:r>
            <a:r>
              <a:rPr lang="en-US" sz="2800"/>
              <a:t> reservoir has a flood storage capacity of 22.15 km</a:t>
            </a:r>
            <a:r>
              <a:rPr lang="en-US" sz="2800" baseline="30000"/>
              <a:t>3</a:t>
            </a:r>
            <a:r>
              <a:rPr lang="en-US" sz="2800"/>
              <a:t> </a:t>
            </a:r>
          </a:p>
          <a:p>
            <a:pPr>
              <a:lnSpc>
                <a:spcPct val="90000"/>
              </a:lnSpc>
            </a:pPr>
            <a:r>
              <a:rPr lang="en-US" sz="2800"/>
              <a:t>Reservoir capacity is 39.3 km</a:t>
            </a:r>
            <a:r>
              <a:rPr lang="en-US" sz="2800" baseline="30000"/>
              <a:t>3</a:t>
            </a:r>
            <a:r>
              <a:rPr lang="en-US" sz="2800"/>
              <a:t> </a:t>
            </a:r>
          </a:p>
          <a:p>
            <a:pPr>
              <a:lnSpc>
                <a:spcPct val="90000"/>
              </a:lnSpc>
            </a:pPr>
            <a:r>
              <a:rPr lang="en-US" sz="2800"/>
              <a:t>Peak flood discharge of 124,300 m</a:t>
            </a:r>
            <a:r>
              <a:rPr lang="en-US" sz="2800" baseline="30000"/>
              <a:t>3</a:t>
            </a:r>
            <a:r>
              <a:rPr lang="en-US" sz="2800"/>
              <a:t>/s</a:t>
            </a:r>
          </a:p>
          <a:p>
            <a:pPr>
              <a:lnSpc>
                <a:spcPct val="90000"/>
              </a:lnSpc>
            </a:pPr>
            <a:r>
              <a:rPr lang="en-US" sz="2800"/>
              <a:t>Power Generation: With a total installed capacity of </a:t>
            </a:r>
            <a:r>
              <a:rPr lang="en-US"/>
              <a:t>18,200</a:t>
            </a:r>
            <a:r>
              <a:rPr lang="en-US" sz="2800"/>
              <a:t> MW, will replace about 40 million tons of coal per year </a:t>
            </a:r>
          </a:p>
          <a:p>
            <a:pPr>
              <a:lnSpc>
                <a:spcPct val="90000"/>
              </a:lnSpc>
            </a:pPr>
            <a:r>
              <a:rPr lang="en-US" sz="2800"/>
              <a:t>Navigation: 660 km-long deep water channel to be formed by the reservoir backwater.</a:t>
            </a:r>
          </a:p>
        </p:txBody>
      </p:sp>
      <p:sp>
        <p:nvSpPr>
          <p:cNvPr id="11272" name="AutoShape 8">
            <a:hlinkClick r:id="rId3" action="ppaction://hlinksldjump" highlightClick="1"/>
          </p:cNvPr>
          <p:cNvSpPr>
            <a:spLocks noChangeArrowheads="1"/>
          </p:cNvSpPr>
          <p:nvPr/>
        </p:nvSpPr>
        <p:spPr bwMode="auto">
          <a:xfrm>
            <a:off x="8326438" y="6334125"/>
            <a:ext cx="765175" cy="523875"/>
          </a:xfrm>
          <a:prstGeom prst="actionButtonBlank">
            <a:avLst/>
          </a:prstGeom>
          <a:solidFill>
            <a:schemeClr val="hlink"/>
          </a:solidFill>
          <a:ln w="12700">
            <a:solidFill>
              <a:schemeClr val="tx1"/>
            </a:solidFill>
            <a:miter lim="800000"/>
            <a:headEnd type="none" w="lg" len="med"/>
            <a:tailEnd type="none" w="lg" len="med"/>
          </a:ln>
          <a:effectLst/>
        </p:spPr>
        <p:txBody>
          <a:bodyPr wrap="none" anchor="ctr">
            <a:spAutoFit/>
          </a:bodyPr>
          <a:lstStyle/>
          <a:p>
            <a:pPr algn="ctr"/>
            <a:r>
              <a:rPr lang="en-US" sz="2400" b="0"/>
              <a:t>map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2" grpId="0" animBg="1"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1" name="Picture 3"/>
          <p:cNvPicPr>
            <a:picLocks noChangeAspect="1" noChangeArrowheads="1"/>
          </p:cNvPicPr>
          <p:nvPr/>
        </p:nvPicPr>
        <p:blipFill>
          <a:blip r:embed="rId2" cstate="print"/>
          <a:srcRect/>
          <a:stretch>
            <a:fillRect/>
          </a:stretch>
        </p:blipFill>
        <p:spPr bwMode="auto">
          <a:xfrm>
            <a:off x="5178425" y="1639888"/>
            <a:ext cx="3965575" cy="5218112"/>
          </a:xfrm>
          <a:prstGeom prst="rect">
            <a:avLst/>
          </a:prstGeom>
          <a:noFill/>
          <a:ln w="12700">
            <a:noFill/>
            <a:miter lim="800000"/>
            <a:headEnd type="none" w="lg" len="med"/>
            <a:tailEnd type="none" w="lg" len="med"/>
          </a:ln>
          <a:effectLst/>
        </p:spPr>
      </p:pic>
      <p:sp>
        <p:nvSpPr>
          <p:cNvPr id="119810" name="Rectangle 2"/>
          <p:cNvSpPr>
            <a:spLocks noGrp="1" noChangeArrowheads="1"/>
          </p:cNvSpPr>
          <p:nvPr>
            <p:ph type="title"/>
          </p:nvPr>
        </p:nvSpPr>
        <p:spPr>
          <a:effectLst/>
        </p:spPr>
        <p:txBody>
          <a:bodyPr/>
          <a:lstStyle/>
          <a:p>
            <a:r>
              <a:rPr lang="en-US"/>
              <a:t>Glen Canyon</a:t>
            </a:r>
          </a:p>
        </p:txBody>
      </p:sp>
      <p:pic>
        <p:nvPicPr>
          <p:cNvPr id="119812" name="Picture 4"/>
          <p:cNvPicPr>
            <a:picLocks noChangeAspect="1" noChangeArrowheads="1"/>
          </p:cNvPicPr>
          <p:nvPr/>
        </p:nvPicPr>
        <p:blipFill>
          <a:blip r:embed="rId3" cstate="print"/>
          <a:srcRect/>
          <a:stretch>
            <a:fillRect/>
          </a:stretch>
        </p:blipFill>
        <p:spPr bwMode="auto">
          <a:xfrm>
            <a:off x="0" y="3333750"/>
            <a:ext cx="5168900" cy="3524250"/>
          </a:xfrm>
          <a:prstGeom prst="rect">
            <a:avLst/>
          </a:prstGeom>
          <a:noFill/>
          <a:ln w="12700">
            <a:noFill/>
            <a:miter lim="800000"/>
            <a:headEnd type="none" w="lg" len="med"/>
            <a:tailEnd type="none" w="lg" len="med"/>
          </a:ln>
          <a:effectLst/>
        </p:spPr>
      </p:pic>
      <p:sp>
        <p:nvSpPr>
          <p:cNvPr id="119814" name="AutoShape 6">
            <a:hlinkClick r:id="rId4" action="ppaction://hlinksldjump" highlightClick="1"/>
          </p:cNvPr>
          <p:cNvSpPr>
            <a:spLocks noChangeArrowheads="1"/>
          </p:cNvSpPr>
          <p:nvPr/>
        </p:nvSpPr>
        <p:spPr bwMode="auto">
          <a:xfrm>
            <a:off x="4090988" y="5983288"/>
            <a:ext cx="1025525" cy="874712"/>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9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7" name="Picture 3"/>
          <p:cNvPicPr>
            <a:picLocks noChangeAspect="1" noChangeArrowheads="1"/>
          </p:cNvPicPr>
          <p:nvPr/>
        </p:nvPicPr>
        <p:blipFill>
          <a:blip r:embed="rId2" cstate="print"/>
          <a:srcRect t="4085"/>
          <a:stretch>
            <a:fillRect/>
          </a:stretch>
        </p:blipFill>
        <p:spPr bwMode="auto">
          <a:xfrm>
            <a:off x="0" y="0"/>
            <a:ext cx="9144000" cy="6858000"/>
          </a:xfrm>
          <a:prstGeom prst="rect">
            <a:avLst/>
          </a:prstGeom>
          <a:noFill/>
          <a:ln w="12700">
            <a:noFill/>
            <a:miter lim="800000"/>
            <a:headEnd type="none" w="lg" len="med"/>
            <a:tailEnd type="none" w="lg" len="med"/>
          </a:ln>
          <a:effectLst/>
        </p:spPr>
      </p:pic>
      <p:sp>
        <p:nvSpPr>
          <p:cNvPr id="108548" name="Rectangle 4"/>
          <p:cNvSpPr>
            <a:spLocks noGrp="1" noChangeArrowheads="1"/>
          </p:cNvSpPr>
          <p:nvPr>
            <p:ph type="title"/>
          </p:nvPr>
        </p:nvSpPr>
        <p:spPr>
          <a:effectLst/>
        </p:spPr>
        <p:txBody>
          <a:bodyPr/>
          <a:lstStyle/>
          <a:p>
            <a:r>
              <a:rPr lang="en-US"/>
              <a:t>Bartlett Dam</a:t>
            </a:r>
          </a:p>
        </p:txBody>
      </p:sp>
      <p:sp>
        <p:nvSpPr>
          <p:cNvPr id="108549" name="Text Box 5"/>
          <p:cNvSpPr txBox="1">
            <a:spLocks noChangeArrowheads="1"/>
          </p:cNvSpPr>
          <p:nvPr/>
        </p:nvSpPr>
        <p:spPr bwMode="auto">
          <a:xfrm>
            <a:off x="0" y="6400800"/>
            <a:ext cx="5873750"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b="0">
                <a:hlinkClick r:id="rId3"/>
              </a:rPr>
              <a:t>http://www.usbr.gov/cdams/dams/bartlett.html</a:t>
            </a:r>
            <a:endParaRPr lang="en-US" sz="2400" b="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1" name="Picture 3"/>
          <p:cNvPicPr>
            <a:picLocks noChangeAspect="1" noChangeArrowheads="1"/>
          </p:cNvPicPr>
          <p:nvPr/>
        </p:nvPicPr>
        <p:blipFill>
          <a:blip r:embed="rId2" cstate="print"/>
          <a:srcRect/>
          <a:stretch>
            <a:fillRect/>
          </a:stretch>
        </p:blipFill>
        <p:spPr bwMode="auto">
          <a:xfrm>
            <a:off x="-212725" y="-4763"/>
            <a:ext cx="9539288" cy="6862763"/>
          </a:xfrm>
          <a:prstGeom prst="rect">
            <a:avLst/>
          </a:prstGeom>
          <a:noFill/>
          <a:ln w="12700">
            <a:noFill/>
            <a:miter lim="800000"/>
            <a:headEnd type="none" w="lg" len="med"/>
            <a:tailEnd type="none" w="lg" len="med"/>
          </a:ln>
          <a:effectLst/>
        </p:spPr>
      </p:pic>
      <p:sp>
        <p:nvSpPr>
          <p:cNvPr id="109572" name="Rectangle 4"/>
          <p:cNvSpPr>
            <a:spLocks noGrp="1" noChangeArrowheads="1"/>
          </p:cNvSpPr>
          <p:nvPr>
            <p:ph type="title"/>
          </p:nvPr>
        </p:nvSpPr>
        <p:spPr>
          <a:effectLst/>
        </p:spPr>
        <p:txBody>
          <a:bodyPr/>
          <a:lstStyle/>
          <a:p>
            <a:r>
              <a:rPr lang="en-US"/>
              <a:t>Coolidge Dam</a:t>
            </a:r>
          </a:p>
        </p:txBody>
      </p:sp>
      <p:sp>
        <p:nvSpPr>
          <p:cNvPr id="109573" name="Text Box 5"/>
          <p:cNvSpPr txBox="1">
            <a:spLocks noChangeArrowheads="1"/>
          </p:cNvSpPr>
          <p:nvPr/>
        </p:nvSpPr>
        <p:spPr bwMode="auto">
          <a:xfrm>
            <a:off x="0" y="6400800"/>
            <a:ext cx="6061075"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b="0">
                <a:hlinkClick r:id="rId3"/>
              </a:rPr>
              <a:t>http://www.usbr.gov/cdams/dams/coolidge.html</a:t>
            </a:r>
            <a:endParaRPr lang="en-US" sz="2400" b="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5" name="Picture 3"/>
          <p:cNvPicPr>
            <a:picLocks noChangeAspect="1" noChangeArrowheads="1"/>
          </p:cNvPicPr>
          <p:nvPr/>
        </p:nvPicPr>
        <p:blipFill>
          <a:blip r:embed="rId2" cstate="print"/>
          <a:srcRect r="14490"/>
          <a:stretch>
            <a:fillRect/>
          </a:stretch>
        </p:blipFill>
        <p:spPr bwMode="auto">
          <a:xfrm>
            <a:off x="0" y="-22225"/>
            <a:ext cx="9144000" cy="6880225"/>
          </a:xfrm>
          <a:prstGeom prst="rect">
            <a:avLst/>
          </a:prstGeom>
          <a:noFill/>
          <a:ln w="12700">
            <a:noFill/>
            <a:miter lim="800000"/>
            <a:headEnd type="none" w="lg" len="med"/>
            <a:tailEnd type="none" w="lg" len="med"/>
          </a:ln>
          <a:effectLst/>
        </p:spPr>
      </p:pic>
      <p:sp>
        <p:nvSpPr>
          <p:cNvPr id="110596" name="Rectangle 4"/>
          <p:cNvSpPr>
            <a:spLocks noGrp="1" noChangeArrowheads="1"/>
          </p:cNvSpPr>
          <p:nvPr>
            <p:ph type="title"/>
          </p:nvPr>
        </p:nvSpPr>
        <p:spPr>
          <a:effectLst/>
        </p:spPr>
        <p:txBody>
          <a:bodyPr/>
          <a:lstStyle/>
          <a:p>
            <a:r>
              <a:rPr lang="en-US"/>
              <a:t>Stony Gorge Dam</a:t>
            </a:r>
          </a:p>
        </p:txBody>
      </p:sp>
      <p:sp>
        <p:nvSpPr>
          <p:cNvPr id="110597" name="Text Box 5"/>
          <p:cNvSpPr txBox="1">
            <a:spLocks noChangeArrowheads="1"/>
          </p:cNvSpPr>
          <p:nvPr/>
        </p:nvSpPr>
        <p:spPr bwMode="auto">
          <a:xfrm>
            <a:off x="0" y="6400800"/>
            <a:ext cx="6367463"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b="0">
                <a:hlinkClick r:id="rId3"/>
              </a:rPr>
              <a:t>http://www.usbr.gov/cdams/dams/stonygorge.html</a:t>
            </a:r>
            <a:endParaRPr lang="en-US" sz="2400" b="0"/>
          </a:p>
        </p:txBody>
      </p:sp>
      <p:sp>
        <p:nvSpPr>
          <p:cNvPr id="110598" name="AutoShape 6">
            <a:hlinkClick r:id="rId4" action="ppaction://hlinksldjump" highlightClick="1"/>
          </p:cNvPr>
          <p:cNvSpPr>
            <a:spLocks noChangeArrowheads="1"/>
          </p:cNvSpPr>
          <p:nvPr/>
        </p:nvSpPr>
        <p:spPr bwMode="auto">
          <a:xfrm>
            <a:off x="8118475" y="5983288"/>
            <a:ext cx="1025525" cy="874712"/>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0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619" name="Picture 3"/>
          <p:cNvPicPr>
            <a:picLocks noChangeAspect="1" noChangeArrowheads="1"/>
          </p:cNvPicPr>
          <p:nvPr/>
        </p:nvPicPr>
        <p:blipFill>
          <a:blip r:embed="rId2" cstate="print"/>
          <a:srcRect l="2141" t="30420"/>
          <a:stretch>
            <a:fillRect/>
          </a:stretch>
        </p:blipFill>
        <p:spPr bwMode="auto">
          <a:xfrm>
            <a:off x="0" y="1604963"/>
            <a:ext cx="9144000" cy="4800600"/>
          </a:xfrm>
          <a:prstGeom prst="rect">
            <a:avLst/>
          </a:prstGeom>
          <a:noFill/>
          <a:ln w="12700">
            <a:noFill/>
            <a:miter lim="800000"/>
            <a:headEnd type="none" w="lg" len="med"/>
            <a:tailEnd type="none" w="lg" len="med"/>
          </a:ln>
          <a:effectLst/>
        </p:spPr>
      </p:pic>
      <p:sp>
        <p:nvSpPr>
          <p:cNvPr id="111620" name="Text Box 4"/>
          <p:cNvSpPr txBox="1">
            <a:spLocks noChangeArrowheads="1"/>
          </p:cNvSpPr>
          <p:nvPr/>
        </p:nvSpPr>
        <p:spPr bwMode="auto">
          <a:xfrm>
            <a:off x="0" y="6400800"/>
            <a:ext cx="6500813"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hlinkClick r:id="rId3"/>
              </a:rPr>
              <a:t>http://www.usbr.gov/cdams/dams/grandcoulee.html</a:t>
            </a:r>
            <a:endParaRPr lang="en-US" sz="2400" b="0"/>
          </a:p>
        </p:txBody>
      </p:sp>
      <p:sp>
        <p:nvSpPr>
          <p:cNvPr id="111621" name="Rectangle 5"/>
          <p:cNvSpPr>
            <a:spLocks noGrp="1" noChangeArrowheads="1"/>
          </p:cNvSpPr>
          <p:nvPr>
            <p:ph type="title"/>
          </p:nvPr>
        </p:nvSpPr>
        <p:spPr>
          <a:effectLst/>
        </p:spPr>
        <p:txBody>
          <a:bodyPr/>
          <a:lstStyle/>
          <a:p>
            <a:r>
              <a:rPr lang="en-US"/>
              <a:t>Grand Coulee Dam</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effectLst/>
        </p:spPr>
        <p:txBody>
          <a:bodyPr/>
          <a:lstStyle/>
          <a:p>
            <a:r>
              <a:rPr lang="en-US" b="1">
                <a:solidFill>
                  <a:schemeClr val="tx1"/>
                </a:solidFill>
              </a:rPr>
              <a:t>Brantley Dam</a:t>
            </a:r>
          </a:p>
        </p:txBody>
      </p:sp>
      <p:pic>
        <p:nvPicPr>
          <p:cNvPr id="112644" name="Picture 4"/>
          <p:cNvPicPr>
            <a:picLocks noChangeAspect="1" noChangeArrowheads="1"/>
          </p:cNvPicPr>
          <p:nvPr/>
        </p:nvPicPr>
        <p:blipFill>
          <a:blip r:embed="rId2" cstate="print"/>
          <a:srcRect/>
          <a:stretch>
            <a:fillRect/>
          </a:stretch>
        </p:blipFill>
        <p:spPr bwMode="auto">
          <a:xfrm>
            <a:off x="0" y="2114550"/>
            <a:ext cx="5105400" cy="4133850"/>
          </a:xfrm>
          <a:prstGeom prst="rect">
            <a:avLst/>
          </a:prstGeom>
          <a:noFill/>
          <a:ln w="12700">
            <a:noFill/>
            <a:miter lim="800000"/>
            <a:headEnd type="none" w="lg" len="med"/>
            <a:tailEnd type="none" w="lg" len="med"/>
          </a:ln>
          <a:effectLst/>
        </p:spPr>
      </p:pic>
      <p:sp>
        <p:nvSpPr>
          <p:cNvPr id="112645" name="Rectangle 5"/>
          <p:cNvSpPr>
            <a:spLocks noChangeArrowheads="1"/>
          </p:cNvSpPr>
          <p:nvPr/>
        </p:nvSpPr>
        <p:spPr bwMode="auto">
          <a:xfrm>
            <a:off x="3133725" y="6400800"/>
            <a:ext cx="6010275"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hlinkClick r:id="rId3"/>
              </a:rPr>
              <a:t>http://www.usbr.gov/cdams/dams/brantley.html</a:t>
            </a:r>
            <a:endParaRPr lang="en-US" sz="2400" b="0"/>
          </a:p>
        </p:txBody>
      </p:sp>
      <p:pic>
        <p:nvPicPr>
          <p:cNvPr id="112643" name="Picture 3"/>
          <p:cNvPicPr>
            <a:picLocks noChangeAspect="1" noChangeArrowheads="1"/>
          </p:cNvPicPr>
          <p:nvPr/>
        </p:nvPicPr>
        <p:blipFill>
          <a:blip r:embed="rId4" cstate="print"/>
          <a:srcRect/>
          <a:stretch>
            <a:fillRect/>
          </a:stretch>
        </p:blipFill>
        <p:spPr bwMode="auto">
          <a:xfrm>
            <a:off x="4916488" y="2878138"/>
            <a:ext cx="4227512" cy="3359150"/>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7" name="Picture 3"/>
          <p:cNvPicPr>
            <a:picLocks noChangeAspect="1" noChangeArrowheads="1"/>
          </p:cNvPicPr>
          <p:nvPr/>
        </p:nvPicPr>
        <p:blipFill>
          <a:blip r:embed="rId2" cstate="print"/>
          <a:srcRect/>
          <a:stretch>
            <a:fillRect/>
          </a:stretch>
        </p:blipFill>
        <p:spPr bwMode="auto">
          <a:xfrm>
            <a:off x="0" y="1933575"/>
            <a:ext cx="4457700" cy="4448175"/>
          </a:xfrm>
          <a:prstGeom prst="rect">
            <a:avLst/>
          </a:prstGeom>
          <a:noFill/>
          <a:ln w="12700">
            <a:noFill/>
            <a:miter lim="800000"/>
            <a:headEnd type="none" w="lg" len="med"/>
            <a:tailEnd type="none" w="lg" len="med"/>
          </a:ln>
          <a:effectLst/>
        </p:spPr>
      </p:pic>
      <p:pic>
        <p:nvPicPr>
          <p:cNvPr id="113668" name="Picture 4"/>
          <p:cNvPicPr>
            <a:picLocks noChangeAspect="1" noChangeArrowheads="1"/>
          </p:cNvPicPr>
          <p:nvPr/>
        </p:nvPicPr>
        <p:blipFill>
          <a:blip r:embed="rId3" cstate="print"/>
          <a:srcRect/>
          <a:stretch>
            <a:fillRect/>
          </a:stretch>
        </p:blipFill>
        <p:spPr bwMode="auto">
          <a:xfrm>
            <a:off x="4714875" y="1885950"/>
            <a:ext cx="4429125" cy="4457700"/>
          </a:xfrm>
          <a:prstGeom prst="rect">
            <a:avLst/>
          </a:prstGeom>
          <a:noFill/>
          <a:ln w="12700">
            <a:noFill/>
            <a:miter lim="800000"/>
            <a:headEnd type="none" w="lg" len="med"/>
            <a:tailEnd type="none" w="lg" len="med"/>
          </a:ln>
          <a:effectLst/>
        </p:spPr>
      </p:pic>
      <p:sp>
        <p:nvSpPr>
          <p:cNvPr id="113669" name="Rectangle 5"/>
          <p:cNvSpPr>
            <a:spLocks noChangeArrowheads="1"/>
          </p:cNvSpPr>
          <p:nvPr/>
        </p:nvSpPr>
        <p:spPr bwMode="auto">
          <a:xfrm>
            <a:off x="798513" y="6400800"/>
            <a:ext cx="6450012"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hlinkClick r:id="rId4"/>
              </a:rPr>
              <a:t>http://www.usbr.gov/cdams/dams/jacksonlake.html</a:t>
            </a:r>
            <a:endParaRPr lang="en-US" sz="2400" b="0"/>
          </a:p>
        </p:txBody>
      </p:sp>
      <p:sp>
        <p:nvSpPr>
          <p:cNvPr id="113670" name="Rectangle 6"/>
          <p:cNvSpPr>
            <a:spLocks noGrp="1" noChangeArrowheads="1"/>
          </p:cNvSpPr>
          <p:nvPr>
            <p:ph type="title"/>
          </p:nvPr>
        </p:nvSpPr>
        <p:spPr>
          <a:effectLst/>
        </p:spPr>
        <p:txBody>
          <a:bodyPr/>
          <a:lstStyle/>
          <a:p>
            <a:r>
              <a:rPr lang="en-US"/>
              <a:t>Jackson Lake Dam</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1" name="Picture 3"/>
          <p:cNvPicPr>
            <a:picLocks noChangeAspect="1" noChangeArrowheads="1"/>
          </p:cNvPicPr>
          <p:nvPr/>
        </p:nvPicPr>
        <p:blipFill>
          <a:blip r:embed="rId2" cstate="print"/>
          <a:srcRect l="12088"/>
          <a:stretch>
            <a:fillRect/>
          </a:stretch>
        </p:blipFill>
        <p:spPr bwMode="auto">
          <a:xfrm>
            <a:off x="0" y="-9525"/>
            <a:ext cx="9144000" cy="6867525"/>
          </a:xfrm>
          <a:prstGeom prst="rect">
            <a:avLst/>
          </a:prstGeom>
          <a:noFill/>
          <a:ln w="12700">
            <a:noFill/>
            <a:miter lim="800000"/>
            <a:headEnd type="none" w="lg" len="med"/>
            <a:tailEnd type="none" w="lg" len="med"/>
          </a:ln>
          <a:effectLst/>
        </p:spPr>
      </p:pic>
      <p:sp>
        <p:nvSpPr>
          <p:cNvPr id="114692" name="Rectangle 4"/>
          <p:cNvSpPr>
            <a:spLocks noChangeArrowheads="1"/>
          </p:cNvSpPr>
          <p:nvPr/>
        </p:nvSpPr>
        <p:spPr bwMode="auto">
          <a:xfrm>
            <a:off x="1714500" y="6400800"/>
            <a:ext cx="6011863"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b="0">
                <a:hlinkClick r:id="rId3"/>
              </a:rPr>
              <a:t>http://www.usbr.gov/cdams/dams/keswick.html</a:t>
            </a:r>
          </a:p>
        </p:txBody>
      </p:sp>
      <p:sp>
        <p:nvSpPr>
          <p:cNvPr id="114693" name="Rectangle 5"/>
          <p:cNvSpPr>
            <a:spLocks noGrp="1" noChangeArrowheads="1"/>
          </p:cNvSpPr>
          <p:nvPr>
            <p:ph type="title"/>
          </p:nvPr>
        </p:nvSpPr>
        <p:spPr>
          <a:effectLst/>
        </p:spPr>
        <p:txBody>
          <a:bodyPr/>
          <a:lstStyle/>
          <a:p>
            <a:r>
              <a:rPr lang="en-US"/>
              <a:t>Keswick Dam</a:t>
            </a:r>
          </a:p>
        </p:txBody>
      </p:sp>
      <p:sp>
        <p:nvSpPr>
          <p:cNvPr id="114694" name="Text Box 6"/>
          <p:cNvSpPr txBox="1">
            <a:spLocks noChangeArrowheads="1"/>
          </p:cNvSpPr>
          <p:nvPr/>
        </p:nvSpPr>
        <p:spPr bwMode="auto">
          <a:xfrm>
            <a:off x="7204075" y="3287713"/>
            <a:ext cx="1798638" cy="457200"/>
          </a:xfrm>
          <a:prstGeom prst="rect">
            <a:avLst/>
          </a:prstGeom>
          <a:noFill/>
          <a:ln w="12700">
            <a:noFill/>
            <a:miter lim="800000"/>
            <a:headEnd type="none" w="lg" len="med"/>
            <a:tailEnd type="none" w="lg" len="med"/>
          </a:ln>
          <a:effectLst/>
        </p:spPr>
        <p:txBody>
          <a:bodyPr wrap="none" anchor="ctr">
            <a:spAutoFit/>
          </a:bodyPr>
          <a:lstStyle/>
          <a:p>
            <a:r>
              <a:rPr lang="en-US" sz="2400" b="0">
                <a:solidFill>
                  <a:schemeClr val="folHlink"/>
                </a:solidFill>
              </a:rPr>
              <a:t>Stilling basin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469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4"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5" name="Picture 3"/>
          <p:cNvPicPr>
            <a:picLocks noChangeAspect="1" noChangeArrowheads="1"/>
          </p:cNvPicPr>
          <p:nvPr/>
        </p:nvPicPr>
        <p:blipFill>
          <a:blip r:embed="rId2" cstate="print"/>
          <a:srcRect/>
          <a:stretch>
            <a:fillRect/>
          </a:stretch>
        </p:blipFill>
        <p:spPr bwMode="auto">
          <a:xfrm>
            <a:off x="-700088" y="-15875"/>
            <a:ext cx="10429876" cy="6861175"/>
          </a:xfrm>
          <a:prstGeom prst="rect">
            <a:avLst/>
          </a:prstGeom>
          <a:noFill/>
          <a:ln w="12700">
            <a:noFill/>
            <a:miter lim="800000"/>
            <a:headEnd type="none" w="lg" len="med"/>
            <a:tailEnd type="none" w="lg" len="med"/>
          </a:ln>
          <a:effectLst/>
        </p:spPr>
      </p:pic>
      <p:sp>
        <p:nvSpPr>
          <p:cNvPr id="115716" name="Rectangle 4"/>
          <p:cNvSpPr>
            <a:spLocks noChangeArrowheads="1"/>
          </p:cNvSpPr>
          <p:nvPr/>
        </p:nvSpPr>
        <p:spPr bwMode="auto">
          <a:xfrm>
            <a:off x="0" y="6400800"/>
            <a:ext cx="5757863" cy="457200"/>
          </a:xfrm>
          <a:prstGeom prst="rect">
            <a:avLst/>
          </a:prstGeom>
          <a:solidFill>
            <a:schemeClr val="bg1"/>
          </a:solidFill>
          <a:ln w="12700">
            <a:noFill/>
            <a:miter lim="800000"/>
            <a:headEnd type="none" w="lg" len="med"/>
            <a:tailEnd type="none" w="lg" len="med"/>
          </a:ln>
          <a:effectLst/>
        </p:spPr>
        <p:txBody>
          <a:bodyPr wrap="none" anchor="ctr">
            <a:spAutoFit/>
          </a:bodyPr>
          <a:lstStyle/>
          <a:p>
            <a:pPr algn="ctr"/>
            <a:r>
              <a:rPr lang="en-US" sz="2400" b="0">
                <a:hlinkClick r:id="rId3"/>
              </a:rPr>
              <a:t>http://www.usbr.gov/cdams/dams/shasta.html</a:t>
            </a:r>
            <a:endParaRPr lang="en-US" sz="2400" b="0"/>
          </a:p>
        </p:txBody>
      </p:sp>
      <p:sp>
        <p:nvSpPr>
          <p:cNvPr id="115717" name="Rectangle 5"/>
          <p:cNvSpPr>
            <a:spLocks noGrp="1" noChangeArrowheads="1"/>
          </p:cNvSpPr>
          <p:nvPr>
            <p:ph type="title"/>
          </p:nvPr>
        </p:nvSpPr>
        <p:spPr>
          <a:effectLst/>
        </p:spPr>
        <p:txBody>
          <a:bodyPr/>
          <a:lstStyle/>
          <a:p>
            <a:r>
              <a:rPr lang="en-US"/>
              <a:t>Shasta Dam</a:t>
            </a:r>
          </a:p>
        </p:txBody>
      </p:sp>
      <p:sp>
        <p:nvSpPr>
          <p:cNvPr id="115718" name="AutoShape 6">
            <a:hlinkClick r:id="rId4" action="ppaction://hlinksldjump" highlightClick="1"/>
          </p:cNvPr>
          <p:cNvSpPr>
            <a:spLocks noChangeArrowheads="1"/>
          </p:cNvSpPr>
          <p:nvPr/>
        </p:nvSpPr>
        <p:spPr bwMode="auto">
          <a:xfrm>
            <a:off x="8118475" y="5983288"/>
            <a:ext cx="1025525" cy="874712"/>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57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7" name="Picture 5"/>
          <p:cNvPicPr>
            <a:picLocks noChangeAspect="1" noChangeArrowheads="1"/>
          </p:cNvPicPr>
          <p:nvPr/>
        </p:nvPicPr>
        <p:blipFill>
          <a:blip r:embed="rId2" cstate="print"/>
          <a:srcRect/>
          <a:stretch>
            <a:fillRect/>
          </a:stretch>
        </p:blipFill>
        <p:spPr bwMode="auto">
          <a:xfrm>
            <a:off x="0" y="515938"/>
            <a:ext cx="9144000" cy="6342062"/>
          </a:xfrm>
          <a:prstGeom prst="rect">
            <a:avLst/>
          </a:prstGeom>
          <a:noFill/>
          <a:ln w="12700">
            <a:noFill/>
            <a:miter lim="800000"/>
            <a:headEnd type="none" w="lg" len="med"/>
            <a:tailEnd type="none" w="lg" len="med"/>
          </a:ln>
          <a:effectLst/>
        </p:spPr>
      </p:pic>
      <p:sp>
        <p:nvSpPr>
          <p:cNvPr id="141315" name="Rectangle 3"/>
          <p:cNvSpPr>
            <a:spLocks noGrp="1" noChangeArrowheads="1"/>
          </p:cNvSpPr>
          <p:nvPr>
            <p:ph type="body" idx="1"/>
          </p:nvPr>
        </p:nvSpPr>
        <p:spPr/>
        <p:txBody>
          <a:bodyPr/>
          <a:lstStyle/>
          <a:p>
            <a:endParaRPr lang="en-US"/>
          </a:p>
        </p:txBody>
      </p:sp>
      <p:pic>
        <p:nvPicPr>
          <p:cNvPr id="141316" name="Picture 4"/>
          <p:cNvPicPr>
            <a:picLocks noChangeAspect="1" noChangeArrowheads="1"/>
          </p:cNvPicPr>
          <p:nvPr/>
        </p:nvPicPr>
        <p:blipFill>
          <a:blip r:embed="rId3" cstate="print"/>
          <a:srcRect/>
          <a:stretch>
            <a:fillRect/>
          </a:stretch>
        </p:blipFill>
        <p:spPr bwMode="auto">
          <a:xfrm>
            <a:off x="0" y="528638"/>
            <a:ext cx="9144000" cy="6342062"/>
          </a:xfrm>
          <a:prstGeom prst="rect">
            <a:avLst/>
          </a:prstGeom>
          <a:noFill/>
          <a:ln w="12700">
            <a:noFill/>
            <a:miter lim="800000"/>
            <a:headEnd type="none" w="lg" len="med"/>
            <a:tailEnd type="none" w="lg" len="med"/>
          </a:ln>
          <a:effectLst/>
        </p:spPr>
      </p:pic>
      <p:grpSp>
        <p:nvGrpSpPr>
          <p:cNvPr id="141320" name="Group 8"/>
          <p:cNvGrpSpPr>
            <a:grpSpLocks/>
          </p:cNvGrpSpPr>
          <p:nvPr/>
        </p:nvGrpSpPr>
        <p:grpSpPr bwMode="auto">
          <a:xfrm>
            <a:off x="273050" y="2176463"/>
            <a:ext cx="4305300" cy="1144587"/>
            <a:chOff x="172" y="1371"/>
            <a:chExt cx="2712" cy="721"/>
          </a:xfrm>
        </p:grpSpPr>
        <p:sp>
          <p:nvSpPr>
            <p:cNvPr id="141318" name="Text Box 6"/>
            <p:cNvSpPr txBox="1">
              <a:spLocks noChangeArrowheads="1"/>
            </p:cNvSpPr>
            <p:nvPr/>
          </p:nvSpPr>
          <p:spPr bwMode="auto">
            <a:xfrm>
              <a:off x="172" y="1371"/>
              <a:ext cx="1922" cy="288"/>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Cannonsville Reservoir</a:t>
              </a:r>
            </a:p>
          </p:txBody>
        </p:sp>
        <p:sp>
          <p:nvSpPr>
            <p:cNvPr id="141319" name="Line 7"/>
            <p:cNvSpPr>
              <a:spLocks noChangeShapeType="1"/>
            </p:cNvSpPr>
            <p:nvPr/>
          </p:nvSpPr>
          <p:spPr bwMode="auto">
            <a:xfrm>
              <a:off x="2185" y="1684"/>
              <a:ext cx="699" cy="408"/>
            </a:xfrm>
            <a:prstGeom prst="line">
              <a:avLst/>
            </a:prstGeom>
            <a:noFill/>
            <a:ln w="38100">
              <a:solidFill>
                <a:schemeClr val="folHlink"/>
              </a:solidFill>
              <a:round/>
              <a:headEnd type="none" w="lg" len="med"/>
              <a:tailEnd type="triangle" w="lg" len="med"/>
            </a:ln>
            <a:effectLst/>
          </p:spPr>
          <p:txBody>
            <a:bodyPr wrap="none" anchor="ctr">
              <a:spAutoFit/>
            </a:bodyPr>
            <a:lstStyle/>
            <a:p>
              <a:endParaRPr lang="en-US"/>
            </a:p>
          </p:txBody>
        </p:sp>
      </p:grpSp>
      <p:sp>
        <p:nvSpPr>
          <p:cNvPr id="141314" name="Rectangle 2"/>
          <p:cNvSpPr>
            <a:spLocks noGrp="1" noChangeArrowheads="1"/>
          </p:cNvSpPr>
          <p:nvPr>
            <p:ph type="title"/>
          </p:nvPr>
        </p:nvSpPr>
        <p:spPr>
          <a:effectLst/>
        </p:spPr>
        <p:txBody>
          <a:bodyPr/>
          <a:lstStyle/>
          <a:p>
            <a:r>
              <a:rPr lang="en-US"/>
              <a:t>Cannonsville Reservoir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528"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anim calcmode="lin" valueType="num">
                                      <p:cBhvr>
                                        <p:cTn id="7" dur="500" fill="hold"/>
                                        <p:tgtEl>
                                          <p:spTgt spid="141316"/>
                                        </p:tgtEl>
                                        <p:attrNameLst>
                                          <p:attrName>ppt_w</p:attrName>
                                        </p:attrNameLst>
                                      </p:cBhvr>
                                      <p:tavLst>
                                        <p:tav tm="0">
                                          <p:val>
                                            <p:fltVal val="0"/>
                                          </p:val>
                                        </p:tav>
                                        <p:tav tm="100000">
                                          <p:val>
                                            <p:strVal val="#ppt_w"/>
                                          </p:val>
                                        </p:tav>
                                      </p:tavLst>
                                    </p:anim>
                                    <p:anim calcmode="lin" valueType="num">
                                      <p:cBhvr>
                                        <p:cTn id="8" dur="500" fill="hold"/>
                                        <p:tgtEl>
                                          <p:spTgt spid="141316"/>
                                        </p:tgtEl>
                                        <p:attrNameLst>
                                          <p:attrName>ppt_h</p:attrName>
                                        </p:attrNameLst>
                                      </p:cBhvr>
                                      <p:tavLst>
                                        <p:tav tm="0">
                                          <p:val>
                                            <p:fltVal val="0"/>
                                          </p:val>
                                        </p:tav>
                                        <p:tav tm="100000">
                                          <p:val>
                                            <p:strVal val="#ppt_h"/>
                                          </p:val>
                                        </p:tav>
                                      </p:tavLst>
                                    </p:anim>
                                    <p:anim calcmode="lin" valueType="num">
                                      <p:cBhvr>
                                        <p:cTn id="9" dur="500" fill="hold"/>
                                        <p:tgtEl>
                                          <p:spTgt spid="141316"/>
                                        </p:tgtEl>
                                        <p:attrNameLst>
                                          <p:attrName>ppt_x</p:attrName>
                                        </p:attrNameLst>
                                      </p:cBhvr>
                                      <p:tavLst>
                                        <p:tav tm="0">
                                          <p:val>
                                            <p:fltVal val="0.5"/>
                                          </p:val>
                                        </p:tav>
                                        <p:tav tm="100000">
                                          <p:val>
                                            <p:strVal val="#ppt_x"/>
                                          </p:val>
                                        </p:tav>
                                      </p:tavLst>
                                    </p:anim>
                                    <p:anim calcmode="lin" valueType="num">
                                      <p:cBhvr>
                                        <p:cTn id="10" dur="500" fill="hold"/>
                                        <p:tgtEl>
                                          <p:spTgt spid="141316"/>
                                        </p:tgtEl>
                                        <p:attrNameLst>
                                          <p:attrName>ppt_y</p:attrName>
                                        </p:attrNameLst>
                                      </p:cBhvr>
                                      <p:tavLst>
                                        <p:tav tm="0">
                                          <p:val>
                                            <p:fltVal val="0.5"/>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41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effectLst/>
        </p:spPr>
        <p:txBody>
          <a:bodyPr/>
          <a:lstStyle/>
          <a:p>
            <a:r>
              <a:rPr lang="en-US"/>
              <a:t>Three Gorges - Cons (Environmental Defense Fund)</a:t>
            </a:r>
          </a:p>
        </p:txBody>
      </p:sp>
      <p:sp>
        <p:nvSpPr>
          <p:cNvPr id="135171" name="Rectangle 3"/>
          <p:cNvSpPr>
            <a:spLocks noGrp="1" noChangeArrowheads="1"/>
          </p:cNvSpPr>
          <p:nvPr>
            <p:ph type="body" idx="1"/>
          </p:nvPr>
        </p:nvSpPr>
        <p:spPr>
          <a:xfrm>
            <a:off x="284163" y="1736725"/>
            <a:ext cx="8613775" cy="4114800"/>
          </a:xfrm>
        </p:spPr>
        <p:txBody>
          <a:bodyPr/>
          <a:lstStyle/>
          <a:p>
            <a:pPr>
              <a:lnSpc>
                <a:spcPct val="90000"/>
              </a:lnSpc>
              <a:spcBef>
                <a:spcPts val="500"/>
              </a:spcBef>
              <a:spcAft>
                <a:spcPts val="500"/>
              </a:spcAft>
            </a:pPr>
            <a:r>
              <a:rPr lang="en-US" sz="2800"/>
              <a:t>Relocate between 1.2 and 1.9 million people </a:t>
            </a:r>
          </a:p>
          <a:p>
            <a:pPr>
              <a:lnSpc>
                <a:spcPct val="90000"/>
              </a:lnSpc>
              <a:spcBef>
                <a:spcPts val="500"/>
              </a:spcBef>
              <a:spcAft>
                <a:spcPts val="500"/>
              </a:spcAft>
            </a:pPr>
            <a:r>
              <a:rPr lang="en-US" sz="2800"/>
              <a:t>620,000 acres of farmland will be lost</a:t>
            </a:r>
          </a:p>
          <a:p>
            <a:pPr>
              <a:lnSpc>
                <a:spcPct val="90000"/>
              </a:lnSpc>
              <a:spcBef>
                <a:spcPts val="500"/>
              </a:spcBef>
              <a:spcAft>
                <a:spcPts val="500"/>
              </a:spcAft>
            </a:pPr>
            <a:r>
              <a:rPr lang="en-US" sz="2800"/>
              <a:t>Cost more than $26 billion </a:t>
            </a:r>
          </a:p>
          <a:p>
            <a:pPr>
              <a:lnSpc>
                <a:spcPct val="90000"/>
              </a:lnSpc>
              <a:spcBef>
                <a:spcPts val="500"/>
              </a:spcBef>
              <a:spcAft>
                <a:spcPts val="500"/>
              </a:spcAft>
            </a:pPr>
            <a:r>
              <a:rPr lang="en-US" sz="2800"/>
              <a:t>8,000 cultural sites will be flooded</a:t>
            </a:r>
          </a:p>
          <a:p>
            <a:pPr>
              <a:lnSpc>
                <a:spcPct val="90000"/>
              </a:lnSpc>
              <a:spcBef>
                <a:spcPts val="500"/>
              </a:spcBef>
              <a:spcAft>
                <a:spcPts val="500"/>
              </a:spcAft>
            </a:pPr>
            <a:r>
              <a:rPr lang="en-US" sz="2800"/>
              <a:t>The U.S. Bureau of Reclamation withdrew its technical assistance for the project</a:t>
            </a:r>
          </a:p>
          <a:p>
            <a:pPr>
              <a:lnSpc>
                <a:spcPct val="90000"/>
              </a:lnSpc>
              <a:spcBef>
                <a:spcPts val="500"/>
              </a:spcBef>
              <a:spcAft>
                <a:spcPts val="500"/>
              </a:spcAft>
            </a:pPr>
            <a:r>
              <a:rPr lang="en-US" sz="2800"/>
              <a:t>U.S. Export-Import Bank refused support for the project based on human rights and environmental concerns. </a:t>
            </a:r>
          </a:p>
          <a:p>
            <a:pPr>
              <a:lnSpc>
                <a:spcPct val="90000"/>
              </a:lnSpc>
              <a:spcBef>
                <a:spcPts val="500"/>
              </a:spcBef>
              <a:spcAft>
                <a:spcPts val="500"/>
              </a:spcAft>
            </a:pPr>
            <a:r>
              <a:rPr lang="en-US" sz="2800"/>
              <a:t>German, Swiss, and Canadian export credit agencies have provided financial support for the project</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1026"/>
          <p:cNvSpPr>
            <a:spLocks noGrp="1" noChangeArrowheads="1"/>
          </p:cNvSpPr>
          <p:nvPr>
            <p:ph type="title"/>
          </p:nvPr>
        </p:nvSpPr>
        <p:spPr>
          <a:effectLst/>
        </p:spPr>
        <p:txBody>
          <a:bodyPr/>
          <a:lstStyle/>
          <a:p>
            <a:r>
              <a:rPr lang="en-US"/>
              <a:t>Cannonsville Reservoir Storage (Demand of 0.5 x 10</a:t>
            </a:r>
            <a:r>
              <a:rPr lang="en-US" baseline="30000"/>
              <a:t>6</a:t>
            </a:r>
            <a:r>
              <a:rPr lang="en-US"/>
              <a:t> m</a:t>
            </a:r>
            <a:r>
              <a:rPr lang="en-US" baseline="30000"/>
              <a:t>3</a:t>
            </a:r>
            <a:r>
              <a:rPr lang="en-US"/>
              <a:t>/day)</a:t>
            </a:r>
          </a:p>
        </p:txBody>
      </p:sp>
      <p:pic>
        <p:nvPicPr>
          <p:cNvPr id="125957" name="Picture 1029"/>
          <p:cNvPicPr>
            <a:picLocks noChangeAspect="1" noChangeArrowheads="1"/>
          </p:cNvPicPr>
          <p:nvPr/>
        </p:nvPicPr>
        <p:blipFill>
          <a:blip r:embed="rId2" cstate="print"/>
          <a:srcRect/>
          <a:stretch>
            <a:fillRect/>
          </a:stretch>
        </p:blipFill>
        <p:spPr bwMode="auto">
          <a:xfrm>
            <a:off x="646113" y="1787525"/>
            <a:ext cx="7410450" cy="4305300"/>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type="title"/>
          </p:nvPr>
        </p:nvSpPr>
        <p:spPr>
          <a:effectLst/>
        </p:spPr>
        <p:txBody>
          <a:bodyPr/>
          <a:lstStyle/>
          <a:p>
            <a:r>
              <a:rPr lang="en-US"/>
              <a:t>Cannonsville Reservoir Storage (Demand of 0.75 x 10</a:t>
            </a:r>
            <a:r>
              <a:rPr lang="en-US" baseline="30000"/>
              <a:t>6</a:t>
            </a:r>
            <a:r>
              <a:rPr lang="en-US"/>
              <a:t> m</a:t>
            </a:r>
            <a:r>
              <a:rPr lang="en-US" baseline="30000"/>
              <a:t>3</a:t>
            </a:r>
            <a:r>
              <a:rPr lang="en-US"/>
              <a:t>/day)</a:t>
            </a:r>
          </a:p>
        </p:txBody>
      </p:sp>
      <p:pic>
        <p:nvPicPr>
          <p:cNvPr id="126980" name="Picture 4"/>
          <p:cNvPicPr>
            <a:picLocks noChangeAspect="1" noChangeArrowheads="1"/>
          </p:cNvPicPr>
          <p:nvPr/>
        </p:nvPicPr>
        <p:blipFill>
          <a:blip r:embed="rId2" cstate="print"/>
          <a:srcRect/>
          <a:stretch>
            <a:fillRect/>
          </a:stretch>
        </p:blipFill>
        <p:spPr bwMode="auto">
          <a:xfrm>
            <a:off x="706438" y="1958975"/>
            <a:ext cx="7410450" cy="4305300"/>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type="title"/>
          </p:nvPr>
        </p:nvSpPr>
        <p:spPr>
          <a:effectLst/>
        </p:spPr>
        <p:txBody>
          <a:bodyPr/>
          <a:lstStyle/>
          <a:p>
            <a:r>
              <a:rPr lang="en-US"/>
              <a:t>Cannonsville Reservoir Storage (Demand of 1 x 10</a:t>
            </a:r>
            <a:r>
              <a:rPr lang="en-US" baseline="30000"/>
              <a:t>6</a:t>
            </a:r>
            <a:r>
              <a:rPr lang="en-US"/>
              <a:t> m</a:t>
            </a:r>
            <a:r>
              <a:rPr lang="en-US" baseline="30000"/>
              <a:t>3</a:t>
            </a:r>
            <a:r>
              <a:rPr lang="en-US"/>
              <a:t>/day)</a:t>
            </a:r>
          </a:p>
        </p:txBody>
      </p:sp>
      <p:pic>
        <p:nvPicPr>
          <p:cNvPr id="128004" name="Picture 4"/>
          <p:cNvPicPr>
            <a:picLocks noChangeAspect="1" noChangeArrowheads="1"/>
          </p:cNvPicPr>
          <p:nvPr/>
        </p:nvPicPr>
        <p:blipFill>
          <a:blip r:embed="rId2" cstate="print"/>
          <a:srcRect/>
          <a:stretch>
            <a:fillRect/>
          </a:stretch>
        </p:blipFill>
        <p:spPr bwMode="auto">
          <a:xfrm>
            <a:off x="693738" y="1958975"/>
            <a:ext cx="7410450" cy="4305300"/>
          </a:xfrm>
          <a:prstGeom prst="rect">
            <a:avLst/>
          </a:prstGeom>
          <a:noFill/>
          <a:ln w="12700">
            <a:noFill/>
            <a:miter lim="800000"/>
            <a:headEnd type="none" w="lg" len="med"/>
            <a:tailEnd type="none" w="lg" len="med"/>
          </a:ln>
          <a:effec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3"/>
          <p:cNvSpPr>
            <a:spLocks noGrp="1" noChangeArrowheads="1"/>
          </p:cNvSpPr>
          <p:nvPr>
            <p:ph type="title"/>
          </p:nvPr>
        </p:nvSpPr>
        <p:spPr>
          <a:effectLst/>
        </p:spPr>
        <p:txBody>
          <a:bodyPr/>
          <a:lstStyle/>
          <a:p>
            <a:r>
              <a:rPr lang="en-US"/>
              <a:t>Cannonsville Reservoir Storage (Demand of 1.04 x 10</a:t>
            </a:r>
            <a:r>
              <a:rPr lang="en-US" baseline="30000"/>
              <a:t>6</a:t>
            </a:r>
            <a:r>
              <a:rPr lang="en-US"/>
              <a:t> m</a:t>
            </a:r>
            <a:r>
              <a:rPr lang="en-US" baseline="30000"/>
              <a:t>3</a:t>
            </a:r>
            <a:r>
              <a:rPr lang="en-US"/>
              <a:t>/day)</a:t>
            </a:r>
          </a:p>
        </p:txBody>
      </p:sp>
      <p:sp>
        <p:nvSpPr>
          <p:cNvPr id="129028" name="Text Box 4"/>
          <p:cNvSpPr txBox="1">
            <a:spLocks noChangeArrowheads="1"/>
          </p:cNvSpPr>
          <p:nvPr/>
        </p:nvSpPr>
        <p:spPr bwMode="auto">
          <a:xfrm>
            <a:off x="307975" y="6400800"/>
            <a:ext cx="4421188" cy="457200"/>
          </a:xfrm>
          <a:prstGeom prst="rect">
            <a:avLst/>
          </a:prstGeom>
          <a:noFill/>
          <a:ln w="12700">
            <a:noFill/>
            <a:miter lim="800000"/>
            <a:headEnd type="none" w="sm" len="sm"/>
            <a:tailEnd type="none" w="sm" len="sm"/>
          </a:ln>
          <a:effectLst/>
        </p:spPr>
        <p:txBody>
          <a:bodyPr wrap="none">
            <a:spAutoFit/>
          </a:bodyPr>
          <a:lstStyle/>
          <a:p>
            <a:r>
              <a:rPr lang="en-US" sz="2400" b="0"/>
              <a:t>How could we increase safe yield?</a:t>
            </a:r>
          </a:p>
        </p:txBody>
      </p:sp>
      <p:pic>
        <p:nvPicPr>
          <p:cNvPr id="129030" name="Picture 6"/>
          <p:cNvPicPr>
            <a:picLocks noChangeAspect="1" noChangeArrowheads="1"/>
          </p:cNvPicPr>
          <p:nvPr/>
        </p:nvPicPr>
        <p:blipFill>
          <a:blip r:embed="rId2" cstate="print"/>
          <a:srcRect/>
          <a:stretch>
            <a:fillRect/>
          </a:stretch>
        </p:blipFill>
        <p:spPr bwMode="auto">
          <a:xfrm>
            <a:off x="498475" y="1897063"/>
            <a:ext cx="7410450" cy="4305300"/>
          </a:xfrm>
          <a:prstGeom prst="rect">
            <a:avLst/>
          </a:prstGeom>
          <a:noFill/>
          <a:ln w="12700">
            <a:noFill/>
            <a:miter lim="800000"/>
            <a:headEnd type="none" w="lg" len="med"/>
            <a:tailEnd type="none" w="lg" len="med"/>
          </a:ln>
          <a:effectLst/>
        </p:spPr>
      </p:pic>
      <p:sp>
        <p:nvSpPr>
          <p:cNvPr id="129031" name="Text Box 7"/>
          <p:cNvSpPr txBox="1">
            <a:spLocks noChangeArrowheads="1"/>
          </p:cNvSpPr>
          <p:nvPr/>
        </p:nvSpPr>
        <p:spPr bwMode="auto">
          <a:xfrm>
            <a:off x="5418138" y="6400800"/>
            <a:ext cx="33464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b="0">
                <a:solidFill>
                  <a:schemeClr val="folHlink"/>
                </a:solidFill>
              </a:rPr>
              <a:t>Increase reservoir volume</a:t>
            </a:r>
          </a:p>
        </p:txBody>
      </p:sp>
      <p:sp>
        <p:nvSpPr>
          <p:cNvPr id="129032" name="Line 8"/>
          <p:cNvSpPr>
            <a:spLocks noChangeShapeType="1"/>
          </p:cNvSpPr>
          <p:nvPr/>
        </p:nvSpPr>
        <p:spPr bwMode="auto">
          <a:xfrm>
            <a:off x="5273675" y="6780213"/>
            <a:ext cx="36591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9033" name="AutoShape 9">
            <a:hlinkClick r:id="rId3" action="ppaction://hlinksldjump" highlightClick="1"/>
          </p:cNvPr>
          <p:cNvSpPr>
            <a:spLocks noChangeArrowheads="1"/>
          </p:cNvSpPr>
          <p:nvPr/>
        </p:nvSpPr>
        <p:spPr bwMode="auto">
          <a:xfrm>
            <a:off x="8305800" y="5518150"/>
            <a:ext cx="838200" cy="742950"/>
          </a:xfrm>
          <a:prstGeom prst="actionButtonReturn">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90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9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1" grpId="0" build="p" autoUpdateAnimBg="0"/>
      <p:bldP spid="12903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a:ln/>
          <a:effectLst/>
        </p:spPr>
        <p:txBody>
          <a:bodyPr lIns="90488" tIns="44450" rIns="90488" bIns="44450" anchor="b"/>
          <a:lstStyle/>
          <a:p>
            <a:r>
              <a:rPr lang="en-US"/>
              <a:t>Dam Dis-functions</a:t>
            </a:r>
          </a:p>
        </p:txBody>
      </p:sp>
      <p:sp>
        <p:nvSpPr>
          <p:cNvPr id="22531" name="Rectangle 3"/>
          <p:cNvSpPr>
            <a:spLocks noGrp="1" noChangeArrowheads="1"/>
          </p:cNvSpPr>
          <p:nvPr>
            <p:ph type="body" idx="1"/>
          </p:nvPr>
        </p:nvSpPr>
        <p:spPr>
          <a:xfrm>
            <a:off x="676275" y="1657350"/>
            <a:ext cx="7772400" cy="4114800"/>
          </a:xfrm>
          <a:noFill/>
          <a:ln/>
        </p:spPr>
        <p:txBody>
          <a:bodyPr lIns="90488" tIns="44450" rIns="90488" bIns="44450"/>
          <a:lstStyle/>
          <a:p>
            <a:pPr>
              <a:lnSpc>
                <a:spcPct val="90000"/>
              </a:lnSpc>
            </a:pPr>
            <a:r>
              <a:rPr lang="en-US" sz="2400"/>
              <a:t>Inundation of land</a:t>
            </a:r>
          </a:p>
          <a:p>
            <a:pPr lvl="1">
              <a:lnSpc>
                <a:spcPct val="90000"/>
              </a:lnSpc>
            </a:pPr>
            <a:r>
              <a:rPr lang="en-US" sz="2000"/>
              <a:t>resettlement of communities</a:t>
            </a:r>
          </a:p>
          <a:p>
            <a:pPr lvl="1">
              <a:lnSpc>
                <a:spcPct val="90000"/>
              </a:lnSpc>
            </a:pPr>
            <a:r>
              <a:rPr lang="en-US" sz="2000"/>
              <a:t>methane gas release from degrading organic matter</a:t>
            </a:r>
          </a:p>
          <a:p>
            <a:pPr>
              <a:lnSpc>
                <a:spcPct val="90000"/>
              </a:lnSpc>
            </a:pPr>
            <a:r>
              <a:rPr lang="en-US" sz="2400"/>
              <a:t>trap sediment</a:t>
            </a:r>
          </a:p>
          <a:p>
            <a:pPr lvl="1">
              <a:lnSpc>
                <a:spcPct val="90000"/>
              </a:lnSpc>
            </a:pPr>
            <a:r>
              <a:rPr lang="en-US" sz="2000"/>
              <a:t>reservoir fills with sediment</a:t>
            </a:r>
          </a:p>
          <a:p>
            <a:pPr lvl="1">
              <a:lnSpc>
                <a:spcPct val="90000"/>
              </a:lnSpc>
            </a:pPr>
            <a:r>
              <a:rPr lang="en-US" sz="2000"/>
              <a:t>clear water downstream causes erosion</a:t>
            </a:r>
          </a:p>
          <a:p>
            <a:pPr lvl="1">
              <a:lnSpc>
                <a:spcPct val="90000"/>
              </a:lnSpc>
            </a:pPr>
            <a:r>
              <a:rPr lang="en-US" sz="2000"/>
              <a:t>sediment may have been source of nutrients for downstream farmland</a:t>
            </a:r>
          </a:p>
          <a:p>
            <a:pPr>
              <a:lnSpc>
                <a:spcPct val="90000"/>
              </a:lnSpc>
            </a:pPr>
            <a:r>
              <a:rPr lang="en-US" sz="2400"/>
              <a:t>cyclic loading of earth crust causes “reservoir induced earthquakes”</a:t>
            </a:r>
          </a:p>
          <a:p>
            <a:pPr lvl="1">
              <a:lnSpc>
                <a:spcPct val="90000"/>
              </a:lnSpc>
            </a:pPr>
            <a:r>
              <a:rPr lang="en-US" sz="2000"/>
              <a:t>1967 Koyna earthquake killed 200 people after 50 m raise in reservoir level M 6.3</a:t>
            </a:r>
          </a:p>
          <a:p>
            <a:pPr lvl="1">
              <a:lnSpc>
                <a:spcPct val="90000"/>
              </a:lnSpc>
            </a:pPr>
            <a:r>
              <a:rPr lang="en-US" sz="2000"/>
              <a:t>Oroville after a 50 m increase in reservoir elevation M 5.7</a:t>
            </a:r>
          </a:p>
          <a:p>
            <a:pPr lvl="1">
              <a:lnSpc>
                <a:spcPct val="90000"/>
              </a:lnSpc>
            </a:pPr>
            <a:r>
              <a:rPr lang="en-US" sz="2000"/>
              <a:t>Aswan M 5.3</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a:effectLst/>
        </p:spPr>
        <p:txBody>
          <a:bodyPr lIns="90488" tIns="44450" rIns="90488" bIns="44450" anchor="b"/>
          <a:lstStyle/>
          <a:p>
            <a:r>
              <a:rPr lang="en-US"/>
              <a:t>Dam Dis-functions</a:t>
            </a:r>
          </a:p>
        </p:txBody>
      </p:sp>
      <p:sp>
        <p:nvSpPr>
          <p:cNvPr id="23555" name="Rectangle 3"/>
          <p:cNvSpPr>
            <a:spLocks noGrp="1" noChangeArrowheads="1"/>
          </p:cNvSpPr>
          <p:nvPr>
            <p:ph type="body" idx="1"/>
          </p:nvPr>
        </p:nvSpPr>
        <p:spPr>
          <a:xfrm>
            <a:off x="671513" y="1677988"/>
            <a:ext cx="7772400" cy="4114800"/>
          </a:xfrm>
          <a:noFill/>
          <a:ln/>
        </p:spPr>
        <p:txBody>
          <a:bodyPr lIns="90488" tIns="44450" rIns="90488" bIns="44450"/>
          <a:lstStyle/>
          <a:p>
            <a:pPr>
              <a:lnSpc>
                <a:spcPct val="90000"/>
              </a:lnSpc>
            </a:pPr>
            <a:r>
              <a:rPr lang="en-US" sz="2400"/>
              <a:t>Obstruction of free flowing river</a:t>
            </a:r>
          </a:p>
          <a:p>
            <a:pPr lvl="1">
              <a:lnSpc>
                <a:spcPct val="90000"/>
              </a:lnSpc>
            </a:pPr>
            <a:r>
              <a:rPr lang="en-US" sz="2000"/>
              <a:t>interfere with migration of fish</a:t>
            </a:r>
          </a:p>
          <a:p>
            <a:pPr lvl="1">
              <a:lnSpc>
                <a:spcPct val="90000"/>
              </a:lnSpc>
            </a:pPr>
            <a:r>
              <a:rPr lang="en-US" sz="2000"/>
              <a:t>decrease aeration (river rapids can be a major source of reaeration) (significant on Ohio River)</a:t>
            </a:r>
          </a:p>
          <a:p>
            <a:pPr lvl="1">
              <a:lnSpc>
                <a:spcPct val="90000"/>
              </a:lnSpc>
            </a:pPr>
            <a:r>
              <a:rPr lang="en-US" sz="2000"/>
              <a:t>decrease stream flow(water use for irrigation...)</a:t>
            </a:r>
          </a:p>
          <a:p>
            <a:pPr marL="1085850" lvl="2">
              <a:lnSpc>
                <a:spcPct val="90000"/>
              </a:lnSpc>
            </a:pPr>
            <a:r>
              <a:rPr lang="en-US" sz="1800"/>
              <a:t>decreased ability to dilute pollutants</a:t>
            </a:r>
          </a:p>
          <a:p>
            <a:pPr lvl="1">
              <a:lnSpc>
                <a:spcPct val="90000"/>
              </a:lnSpc>
            </a:pPr>
            <a:r>
              <a:rPr lang="en-US" sz="2000"/>
              <a:t>variable stream flow(responding to electricity demands)</a:t>
            </a:r>
          </a:p>
          <a:p>
            <a:pPr marL="1085850" lvl="2">
              <a:lnSpc>
                <a:spcPct val="90000"/>
              </a:lnSpc>
            </a:pPr>
            <a:r>
              <a:rPr lang="en-US" sz="1800"/>
              <a:t>disrupt fish</a:t>
            </a:r>
          </a:p>
          <a:p>
            <a:pPr marL="1085850" lvl="2">
              <a:lnSpc>
                <a:spcPct val="90000"/>
              </a:lnSpc>
            </a:pPr>
            <a:r>
              <a:rPr lang="en-US" sz="1800"/>
              <a:t>decrease species diversity</a:t>
            </a:r>
          </a:p>
          <a:p>
            <a:pPr marL="1085850" lvl="2">
              <a:lnSpc>
                <a:spcPct val="90000"/>
              </a:lnSpc>
            </a:pPr>
            <a:r>
              <a:rPr lang="en-US" sz="1800"/>
              <a:t>hazard to humans</a:t>
            </a:r>
          </a:p>
          <a:p>
            <a:pPr>
              <a:lnSpc>
                <a:spcPct val="90000"/>
              </a:lnSpc>
            </a:pPr>
            <a:r>
              <a:rPr lang="en-US" sz="2400"/>
              <a:t>Impoundment of water</a:t>
            </a:r>
          </a:p>
          <a:p>
            <a:pPr lvl="1">
              <a:lnSpc>
                <a:spcPct val="90000"/>
              </a:lnSpc>
            </a:pPr>
            <a:r>
              <a:rPr lang="en-US" sz="2000"/>
              <a:t>algae blooms</a:t>
            </a:r>
          </a:p>
          <a:p>
            <a:pPr lvl="1">
              <a:lnSpc>
                <a:spcPct val="90000"/>
              </a:lnSpc>
            </a:pPr>
            <a:r>
              <a:rPr lang="en-US" sz="2000"/>
              <a:t>fish kills</a:t>
            </a:r>
          </a:p>
          <a:p>
            <a:pPr lvl="1">
              <a:lnSpc>
                <a:spcPct val="90000"/>
              </a:lnSpc>
            </a:pPr>
            <a:r>
              <a:rPr lang="en-US" sz="2000"/>
              <a:t>nuisance species - Shistosoma in Africa, Asia, Caribbean</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Grp="1" noChangeArrowheads="1"/>
          </p:cNvSpPr>
          <p:nvPr>
            <p:ph type="title"/>
          </p:nvPr>
        </p:nvSpPr>
        <p:spPr>
          <a:effectLst/>
        </p:spPr>
        <p:txBody>
          <a:bodyPr/>
          <a:lstStyle/>
          <a:p>
            <a:r>
              <a:rPr lang="en-US"/>
              <a:t>Reservoir Induced Earthquakes</a:t>
            </a:r>
          </a:p>
        </p:txBody>
      </p:sp>
      <p:sp>
        <p:nvSpPr>
          <p:cNvPr id="20485" name="Rectangle 5"/>
          <p:cNvSpPr>
            <a:spLocks noGrp="1" noChangeArrowheads="1"/>
          </p:cNvSpPr>
          <p:nvPr>
            <p:ph type="body" idx="1"/>
          </p:nvPr>
        </p:nvSpPr>
        <p:spPr/>
        <p:txBody>
          <a:bodyPr/>
          <a:lstStyle/>
          <a:p>
            <a:pPr>
              <a:lnSpc>
                <a:spcPct val="90000"/>
              </a:lnSpc>
            </a:pPr>
            <a:r>
              <a:rPr lang="en-US" sz="1400"/>
              <a:t>By H.K. Gupta, Cochin University of Science and Technology, Cochin India, and Programs in Geosciences, The University of Texas at Dallas, Richardson, TX, USA </a:t>
            </a:r>
          </a:p>
          <a:p>
            <a:pPr>
              <a:lnSpc>
                <a:spcPct val="90000"/>
              </a:lnSpc>
            </a:pPr>
            <a:r>
              <a:rPr lang="en-US" sz="1400"/>
              <a:t>Description</a:t>
            </a:r>
          </a:p>
          <a:p>
            <a:pPr>
              <a:lnSpc>
                <a:spcPct val="90000"/>
              </a:lnSpc>
            </a:pPr>
            <a:r>
              <a:rPr lang="en-US" sz="1400"/>
              <a:t>Since the publication of the first Dams and Earthquakes in 1976, the phenomenon of reservoir induced seismicity (RIS) is more widely understood. There are now over 70 known cases of reservoir-induced earthquakes. These damaging earthquakes have occurred in China, Kariba, Zambia, Greece, Kremasta, Koyna, India, California and elsewhere. The December 10, 1967 Koyna earthquake, with a magnitude of 6.3 claimed over 200 lives, injured 1500 and rendered thousands homeless. </a:t>
            </a:r>
          </a:p>
          <a:p>
            <a:pPr>
              <a:lnSpc>
                <a:spcPct val="90000"/>
              </a:lnSpc>
            </a:pPr>
            <a:r>
              <a:rPr lang="en-US" sz="1400"/>
              <a:t>Because of the ever increasing demand for dam construction, for power generation, irrigation, and flood control, it is necessary to understand how, where and why induced earthquakes occur. Recent research has demonstrated that when suitable physical measurements of rock properties are made, a fairly accurate model of induced seismicity can be obtained. It appears possible to mitigate the hazard of RIS through manipulation of reservoir levels.</a:t>
            </a:r>
          </a:p>
          <a:p>
            <a:pPr>
              <a:lnSpc>
                <a:spcPct val="90000"/>
              </a:lnSpc>
            </a:pPr>
            <a:r>
              <a:rPr lang="en-US" sz="1400"/>
              <a:t>The present volume is an updated and revised follow-up to the 1976 book. It presents an overview  of the world-wide distribution of RIS, the salient aspects of RIS at specific reservior sites where earthquakes of M 5 have occurred and where new results on RIS are reported, and how they differ from the normal earthquake sequences. An examination of the non-occurrence of induced earthquakes in the vicinity of the Himalyan reservoirs and other related topics such as: the size of the largest induced earthquake that could occur at a given reservoir site; prediction of induced earthquakes; and dam site investigations which should be completed during the planning and operation of the reservoirs are also included. </a:t>
            </a:r>
          </a:p>
        </p:txBody>
      </p:sp>
      <p:sp>
        <p:nvSpPr>
          <p:cNvPr id="20487" name="AutoShape 7">
            <a:hlinkClick r:id="rId2" action="ppaction://hlinksldjump" highlightClick="1"/>
          </p:cNvPr>
          <p:cNvSpPr>
            <a:spLocks noChangeArrowheads="1"/>
          </p:cNvSpPr>
          <p:nvPr/>
        </p:nvSpPr>
        <p:spPr bwMode="auto">
          <a:xfrm>
            <a:off x="8439150" y="6200775"/>
            <a:ext cx="704850" cy="657225"/>
          </a:xfrm>
          <a:prstGeom prst="actionButtonReturn">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0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effectLst/>
        </p:spPr>
        <p:txBody>
          <a:bodyPr/>
          <a:lstStyle/>
          <a:p>
            <a:r>
              <a:rPr lang="en-US"/>
              <a:t>Itaipu</a:t>
            </a:r>
          </a:p>
        </p:txBody>
      </p:sp>
      <p:pic>
        <p:nvPicPr>
          <p:cNvPr id="150531" name="Picture 3" descr="5"/>
          <p:cNvPicPr>
            <a:picLocks noChangeAspect="1" noChangeArrowheads="1"/>
          </p:cNvPicPr>
          <p:nvPr/>
        </p:nvPicPr>
        <p:blipFill>
          <a:blip r:embed="rId2" cstate="print"/>
          <a:srcRect/>
          <a:stretch>
            <a:fillRect/>
          </a:stretch>
        </p:blipFill>
        <p:spPr bwMode="auto">
          <a:xfrm>
            <a:off x="273050" y="2066925"/>
            <a:ext cx="4268788" cy="4279900"/>
          </a:xfrm>
          <a:prstGeom prst="rect">
            <a:avLst/>
          </a:prstGeom>
          <a:noFill/>
          <a:effectLst/>
        </p:spPr>
      </p:pic>
      <p:pic>
        <p:nvPicPr>
          <p:cNvPr id="150532" name="Picture 4" descr="6"/>
          <p:cNvPicPr>
            <a:picLocks noChangeAspect="1" noChangeArrowheads="1"/>
          </p:cNvPicPr>
          <p:nvPr/>
        </p:nvPicPr>
        <p:blipFill>
          <a:blip r:embed="rId3" cstate="print"/>
          <a:srcRect/>
          <a:stretch>
            <a:fillRect/>
          </a:stretch>
        </p:blipFill>
        <p:spPr bwMode="auto">
          <a:xfrm>
            <a:off x="4733925" y="2052638"/>
            <a:ext cx="4221163" cy="4232275"/>
          </a:xfrm>
          <a:prstGeom prst="rect">
            <a:avLst/>
          </a:prstGeom>
          <a:noFill/>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effectLst/>
        </p:spPr>
        <p:txBody>
          <a:bodyPr/>
          <a:lstStyle/>
          <a:p>
            <a:r>
              <a:rPr lang="en-US"/>
              <a:t>Gates at Itaipu:</a:t>
            </a:r>
            <a:br>
              <a:rPr lang="en-US"/>
            </a:br>
            <a:r>
              <a:rPr lang="en-US"/>
              <a:t>Why this shape?</a:t>
            </a:r>
          </a:p>
        </p:txBody>
      </p:sp>
      <p:pic>
        <p:nvPicPr>
          <p:cNvPr id="148483" name="Picture 3" descr="5"/>
          <p:cNvPicPr>
            <a:picLocks noChangeAspect="1" noChangeArrowheads="1"/>
          </p:cNvPicPr>
          <p:nvPr/>
        </p:nvPicPr>
        <p:blipFill>
          <a:blip r:embed="rId2" cstate="print"/>
          <a:srcRect/>
          <a:stretch>
            <a:fillRect/>
          </a:stretch>
        </p:blipFill>
        <p:spPr bwMode="auto">
          <a:xfrm>
            <a:off x="1212850" y="1778000"/>
            <a:ext cx="6773863" cy="5080000"/>
          </a:xfrm>
          <a:prstGeom prst="rect">
            <a:avLst/>
          </a:prstGeom>
          <a:noFill/>
          <a:effec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effectLst/>
        </p:spPr>
        <p:txBody>
          <a:bodyPr/>
          <a:lstStyle/>
          <a:p>
            <a:r>
              <a:rPr lang="en-US"/>
              <a:t>Itaipu Turbines</a:t>
            </a:r>
          </a:p>
        </p:txBody>
      </p:sp>
      <p:pic>
        <p:nvPicPr>
          <p:cNvPr id="149507" name="Picture 3" descr="8"/>
          <p:cNvPicPr>
            <a:picLocks noChangeAspect="1" noChangeArrowheads="1"/>
          </p:cNvPicPr>
          <p:nvPr/>
        </p:nvPicPr>
        <p:blipFill>
          <a:blip r:embed="rId2" cstate="print"/>
          <a:srcRect/>
          <a:stretch>
            <a:fillRect/>
          </a:stretch>
        </p:blipFill>
        <p:spPr bwMode="auto">
          <a:xfrm>
            <a:off x="1133475" y="1778000"/>
            <a:ext cx="6773863" cy="5080000"/>
          </a:xfrm>
          <a:prstGeom prst="rect">
            <a:avLst/>
          </a:prstGeom>
          <a:noFill/>
          <a:effectLst/>
        </p:spPr>
      </p:pic>
      <p:sp>
        <p:nvSpPr>
          <p:cNvPr id="149508" name="AutoShape 4">
            <a:hlinkClick r:id="rId3" action="ppaction://hlinksldjump" highlightClick="1"/>
          </p:cNvPr>
          <p:cNvSpPr>
            <a:spLocks noChangeArrowheads="1"/>
          </p:cNvSpPr>
          <p:nvPr/>
        </p:nvSpPr>
        <p:spPr bwMode="auto">
          <a:xfrm>
            <a:off x="8439150" y="6200775"/>
            <a:ext cx="704850" cy="657225"/>
          </a:xfrm>
          <a:prstGeom prst="actionButtonReturn">
            <a:avLst/>
          </a:prstGeom>
          <a:solidFill>
            <a:schemeClr val="hlink"/>
          </a:solidFill>
          <a:ln w="12700">
            <a:solidFill>
              <a:schemeClr val="tx1"/>
            </a:solidFill>
            <a:miter lim="800000"/>
            <a:headEnd type="none" w="lg" len="med"/>
            <a:tailEnd type="none" w="lg" len="med"/>
          </a:ln>
          <a:effec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9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8" grpId="0" animBg="1"/>
    </p:bldLst>
  </p:timing>
</p:sld>
</file>

<file path=ppt/theme/theme1.xml><?xml version="1.0" encoding="utf-8"?>
<a:theme xmlns:a="http://schemas.openxmlformats.org/drawingml/2006/main" name="teaching">
  <a:themeElements>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12017937</TotalTime>
  <Pages>42</Pages>
  <Words>3544</Words>
  <Application>Microsoft Office PowerPoint</Application>
  <PresentationFormat>Letter Paper (8.5x11 in)</PresentationFormat>
  <Paragraphs>627</Paragraphs>
  <Slides>99</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5</vt:i4>
      </vt:variant>
      <vt:variant>
        <vt:lpstr>Slide Titles</vt:lpstr>
      </vt:variant>
      <vt:variant>
        <vt:i4>99</vt:i4>
      </vt:variant>
    </vt:vector>
  </HeadingPairs>
  <TitlesOfParts>
    <vt:vector size="111" baseType="lpstr">
      <vt:lpstr>Times New Roman</vt:lpstr>
      <vt:lpstr>Wingdings</vt:lpstr>
      <vt:lpstr>宋体</vt:lpstr>
      <vt:lpstr>MT Extra</vt:lpstr>
      <vt:lpstr>System</vt:lpstr>
      <vt:lpstr>Arial</vt:lpstr>
      <vt:lpstr>teaching</vt:lpstr>
      <vt:lpstr>Microsoft Equation 3.0</vt:lpstr>
      <vt:lpstr>Equation</vt:lpstr>
      <vt:lpstr>MathType 4.0 Equation</vt:lpstr>
      <vt:lpstr>Bitmap Image</vt:lpstr>
      <vt:lpstr>MathType 5.0 Equation</vt:lpstr>
      <vt:lpstr>Dams and Reservoirs</vt:lpstr>
      <vt:lpstr>Dam Functions</vt:lpstr>
      <vt:lpstr>Hoover Dam</vt:lpstr>
      <vt:lpstr>Netherlands: Storm Surge Barrier</vt:lpstr>
      <vt:lpstr>Storm Surge Barrier</vt:lpstr>
      <vt:lpstr>World’s Tallest Dams</vt:lpstr>
      <vt:lpstr>Largest Hydropower Projects</vt:lpstr>
      <vt:lpstr>China: Three Gorges project</vt:lpstr>
      <vt:lpstr>Three Gorges - Cons (Environmental Defense Fund)</vt:lpstr>
      <vt:lpstr>China: a Water Industrial Complex</vt:lpstr>
      <vt:lpstr>Canada</vt:lpstr>
      <vt:lpstr>La Grande Complex</vt:lpstr>
      <vt:lpstr>The Atatürk Dam and HEPP</vt:lpstr>
      <vt:lpstr>Euphrates River</vt:lpstr>
      <vt:lpstr>Euphrates river in Syria</vt:lpstr>
      <vt:lpstr>USA HydroPower</vt:lpstr>
      <vt:lpstr>Paraguay: big hydropower!</vt:lpstr>
      <vt:lpstr>Itaipú Turbines</vt:lpstr>
      <vt:lpstr>Itaipú – Diesel Generators?</vt:lpstr>
      <vt:lpstr>Itaipu Power Generation</vt:lpstr>
      <vt:lpstr>Itaipu versus Three Gorges</vt:lpstr>
      <vt:lpstr>Itaipu versus Three Gorges</vt:lpstr>
      <vt:lpstr>Optimal Generating Capacity?</vt:lpstr>
      <vt:lpstr>Fall Creek Flow</vt:lpstr>
      <vt:lpstr>Hydropower Advantages</vt:lpstr>
      <vt:lpstr>Pumped-storage</vt:lpstr>
      <vt:lpstr>Large Dams</vt:lpstr>
      <vt:lpstr>Dam Dis-functions</vt:lpstr>
      <vt:lpstr>Hydropower Research Issues</vt:lpstr>
      <vt:lpstr>Dam Design Issues</vt:lpstr>
      <vt:lpstr>Forces on Dams</vt:lpstr>
      <vt:lpstr>Stability analysis</vt:lpstr>
      <vt:lpstr>Dams: Hydrostatic forces</vt:lpstr>
      <vt:lpstr>Hydrostatic Uplift</vt:lpstr>
      <vt:lpstr>Reduce Hydrostatic Uplift</vt:lpstr>
      <vt:lpstr>Types of Dams</vt:lpstr>
      <vt:lpstr>Earth</vt:lpstr>
      <vt:lpstr>Rockfill Dams</vt:lpstr>
      <vt:lpstr>Concrete Dams</vt:lpstr>
      <vt:lpstr>Arch</vt:lpstr>
      <vt:lpstr>Buttress</vt:lpstr>
      <vt:lpstr>Dam construction: river management</vt:lpstr>
      <vt:lpstr>Spillways</vt:lpstr>
      <vt:lpstr>Dam Freeboard Requirements</vt:lpstr>
      <vt:lpstr>Reservoirs</vt:lpstr>
      <vt:lpstr>Largest Reservoirs by Volume in the US</vt:lpstr>
      <vt:lpstr>Reservoir Operation for Multiple Uses Including Flood-Control</vt:lpstr>
      <vt:lpstr>Reservoir Mass Balance Equations</vt:lpstr>
      <vt:lpstr>Waste from Reservoir?</vt:lpstr>
      <vt:lpstr>Simple Reservoir Rules in Equation Form</vt:lpstr>
      <vt:lpstr>Storage vs. Safe Yield for Cannonsville Reservoir</vt:lpstr>
      <vt:lpstr>Reservoir Evaporative losses</vt:lpstr>
      <vt:lpstr>Global Hydropower</vt:lpstr>
      <vt:lpstr>Decommissioning Dams</vt:lpstr>
      <vt:lpstr>Reservoir Capacity and Sedimentation</vt:lpstr>
      <vt:lpstr>Reservoir Resettlers</vt:lpstr>
      <vt:lpstr>Why are Dams Opposed?</vt:lpstr>
      <vt:lpstr>Why are Dams Opposed?</vt:lpstr>
      <vt:lpstr>Reflections</vt:lpstr>
      <vt:lpstr>Summary</vt:lpstr>
      <vt:lpstr>Nurek, Tadjikistan </vt:lpstr>
      <vt:lpstr>Tehri</vt:lpstr>
      <vt:lpstr>Three Gorges Dam Location</vt:lpstr>
      <vt:lpstr>Map of Canada</vt:lpstr>
      <vt:lpstr>Paraguay - Itaipu</vt:lpstr>
      <vt:lpstr>Boulder Canyon</vt:lpstr>
      <vt:lpstr>Boulder Canyon</vt:lpstr>
      <vt:lpstr>Explosion in Canyon</vt:lpstr>
      <vt:lpstr>Setting the Foundations</vt:lpstr>
      <vt:lpstr>Intake Towers</vt:lpstr>
      <vt:lpstr>Intake Towers</vt:lpstr>
      <vt:lpstr>Flood Release</vt:lpstr>
      <vt:lpstr>Grand Dixence</vt:lpstr>
      <vt:lpstr>Bureau of Reclamation</vt:lpstr>
      <vt:lpstr>Mountain Park Dam</vt:lpstr>
      <vt:lpstr>Mormon Flat Dam</vt:lpstr>
      <vt:lpstr>Folsom Dam</vt:lpstr>
      <vt:lpstr>Yellowtail Dam</vt:lpstr>
      <vt:lpstr>Glen Canyon</vt:lpstr>
      <vt:lpstr>Glen Canyon</vt:lpstr>
      <vt:lpstr>Bartlett Dam</vt:lpstr>
      <vt:lpstr>Coolidge Dam</vt:lpstr>
      <vt:lpstr>Stony Gorge Dam</vt:lpstr>
      <vt:lpstr>Grand Coulee Dam</vt:lpstr>
      <vt:lpstr>Brantley Dam</vt:lpstr>
      <vt:lpstr>Jackson Lake Dam</vt:lpstr>
      <vt:lpstr>Keswick Dam</vt:lpstr>
      <vt:lpstr>Shasta Dam</vt:lpstr>
      <vt:lpstr>Cannonsville Reservoir</vt:lpstr>
      <vt:lpstr>Cannonsville Reservoir Storage (Demand of 0.5 x 106 m3/day)</vt:lpstr>
      <vt:lpstr>Cannonsville Reservoir Storage (Demand of 0.75 x 106 m3/day)</vt:lpstr>
      <vt:lpstr>Cannonsville Reservoir Storage (Demand of 1 x 106 m3/day)</vt:lpstr>
      <vt:lpstr>Cannonsville Reservoir Storage (Demand of 1.04 x 106 m3/day)</vt:lpstr>
      <vt:lpstr>Dam Dis-functions</vt:lpstr>
      <vt:lpstr>Dam Dis-functions</vt:lpstr>
      <vt:lpstr>Reservoir Induced Earthquakes</vt:lpstr>
      <vt:lpstr>Itaipu</vt:lpstr>
      <vt:lpstr>Gates at Itaipu: Why this shape?</vt:lpstr>
      <vt:lpstr>Itaipu Turbines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are here</dc:title>
  <dc:subject/>
  <dc:creator>Monroe Weber-Shirk</dc:creator>
  <cp:keywords/>
  <dc:description/>
  <cp:lastModifiedBy>mw24</cp:lastModifiedBy>
  <cp:revision>99</cp:revision>
  <cp:lastPrinted>1999-04-28T20:59:59Z</cp:lastPrinted>
  <dcterms:created xsi:type="dcterms:W3CDTF">1997-02-12T16:42:07Z</dcterms:created>
  <dcterms:modified xsi:type="dcterms:W3CDTF">2012-12-18T18:36:57Z</dcterms:modified>
</cp:coreProperties>
</file>